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5143500" cx="9144000"/>
  <p:notesSz cx="6858000" cy="9144000"/>
  <p:embeddedFontLst>
    <p:embeddedFont>
      <p:font typeface="Montserrat"/>
      <p:regular r:id="rId56"/>
      <p:bold r:id="rId57"/>
      <p:italic r:id="rId58"/>
      <p:boldItalic r:id="rId59"/>
    </p:embeddedFont>
    <p:embeddedFont>
      <p:font typeface="Book Antiqua"/>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4" roundtripDataSignature="AMtx7mgIe265Q2Bjf6tY45IC9ABmc4gp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EC1D10-E9EA-4F83-B624-DBBDDE1E4D2D}">
  <a:tblStyle styleId="{4DEC1D10-E9EA-4F83-B624-DBBDDE1E4D2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BookAntiqua-italic.fntdata"/><Relationship Id="rId61" Type="http://schemas.openxmlformats.org/officeDocument/2006/relationships/font" Target="fonts/BookAntiqua-bold.fntdata"/><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font" Target="fonts/BookAntiqua-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ookAntiqua-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Montserrat-bold.fntdata"/><Relationship Id="rId12" Type="http://schemas.openxmlformats.org/officeDocument/2006/relationships/slide" Target="slides/slide6.xml"/><Relationship Id="rId56" Type="http://schemas.openxmlformats.org/officeDocument/2006/relationships/font" Target="fonts/Montserrat-regular.fntdata"/><Relationship Id="rId15" Type="http://schemas.openxmlformats.org/officeDocument/2006/relationships/slide" Target="slides/slide9.xml"/><Relationship Id="rId59" Type="http://schemas.openxmlformats.org/officeDocument/2006/relationships/font" Target="fonts/Montserrat-boldItalic.fntdata"/><Relationship Id="rId14" Type="http://schemas.openxmlformats.org/officeDocument/2006/relationships/slide" Target="slides/slide8.xml"/><Relationship Id="rId58" Type="http://schemas.openxmlformats.org/officeDocument/2006/relationships/font" Target="fonts/Montserra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 name="Google Shape;1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 name="Google Shape;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 name="Google Shape;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 name="Google Shape;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hyperlink" Target="https://www.planalto.gov.br/ccivil_03/constituicao/Constituicao.htm#art145%C2%A7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hyperlink" Target="https://www.planalto.gov.br/ccivil_03/_Ato2015-2018/2018/Lei/L13655.htm#art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hyperlink" Target="https://www.planalto.gov.br/ccivil_03/constituicao/Constituicao.htm#art145%C2%A7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hyperlink" Target="https://www.planalto.gov.br/ccivil_03/Constituicao/Emendas/Emc/emc132.htm#art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hyperlink" Target="https://www.planalto.gov.br/ccivil_03/constituicao/Emendas/Emc/emc29.htm#art3" TargetMode="External"/><Relationship Id="rId5" Type="http://schemas.openxmlformats.org/officeDocument/2006/relationships/hyperlink" Target="https://www.planalto.gov.br/ccivil_03/constituicao/Emendas/Emc/emc132.htm#art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hyperlink" Target="https://www.planalto.gov.br/ccivil_03/constituicao/Emendas/Emc/emc132.htm#art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pic>
        <p:nvPicPr>
          <p:cNvPr id="17" name="Google Shape;17;p1"/>
          <p:cNvPicPr preferRelativeResize="0"/>
          <p:nvPr/>
        </p:nvPicPr>
        <p:blipFill rotWithShape="1">
          <a:blip r:embed="rId3">
            <a:alphaModFix/>
          </a:blip>
          <a:srcRect b="0" l="0" r="0" t="0"/>
          <a:stretch/>
        </p:blipFill>
        <p:spPr>
          <a:xfrm>
            <a:off x="0" y="0"/>
            <a:ext cx="9144000" cy="51435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4" name="Shape 74"/>
        <p:cNvGrpSpPr/>
        <p:nvPr/>
      </p:nvGrpSpPr>
      <p:grpSpPr>
        <a:xfrm>
          <a:off x="0" y="0"/>
          <a:ext cx="0" cy="0"/>
          <a:chOff x="0" y="0"/>
          <a:chExt cx="0" cy="0"/>
        </a:xfrm>
      </p:grpSpPr>
      <p:pic>
        <p:nvPicPr>
          <p:cNvPr id="75" name="Google Shape;75;p10"/>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76" name="Google Shape;76;p10"/>
          <p:cNvSpPr txBox="1"/>
          <p:nvPr/>
        </p:nvSpPr>
        <p:spPr>
          <a:xfrm>
            <a:off x="88491" y="694786"/>
            <a:ext cx="9144000" cy="407803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Dificuldade para reformas tributárias que alterem a competência tributária -  Forma Federativa é cláusula pétrea</a:t>
            </a:r>
            <a:endParaRPr/>
          </a:p>
          <a:p>
            <a:pPr indent="0" lvl="0" marL="0" marR="0" rtl="0" algn="just">
              <a:lnSpc>
                <a:spcPct val="150000"/>
              </a:lnSpc>
              <a:spcBef>
                <a:spcPts val="600"/>
              </a:spcBef>
              <a:spcAft>
                <a:spcPts val="0"/>
              </a:spcAft>
              <a:buNone/>
            </a:pPr>
            <a:r>
              <a:rPr b="0" i="0" lang="pt-BR" sz="1600" u="none" cap="none" strike="noStrike">
                <a:solidFill>
                  <a:srgbClr val="000000"/>
                </a:solidFill>
                <a:latin typeface="Arial"/>
                <a:ea typeface="Arial"/>
                <a:cs typeface="Arial"/>
                <a:sym typeface="Arial"/>
              </a:rPr>
              <a:t>Ec 132/23 promoveu alterações substanciais </a:t>
            </a:r>
            <a:endParaRPr/>
          </a:p>
          <a:p>
            <a:pPr indent="-225425" lvl="0" marL="1524000" marR="0" rtl="0" algn="just">
              <a:lnSpc>
                <a:spcPct val="150000"/>
              </a:lnSpc>
              <a:spcBef>
                <a:spcPts val="600"/>
              </a:spcBef>
              <a:spcAft>
                <a:spcPts val="0"/>
              </a:spcAft>
              <a:buClr>
                <a:srgbClr val="000000"/>
              </a:buClr>
              <a:buSzPts val="1600"/>
              <a:buFont typeface="Arial"/>
              <a:buChar char="•"/>
            </a:pPr>
            <a:r>
              <a:rPr b="0" i="0" lang="pt-BR" sz="1600" u="none" cap="none" strike="noStrike">
                <a:solidFill>
                  <a:srgbClr val="000000"/>
                </a:solidFill>
                <a:latin typeface="Arial"/>
                <a:ea typeface="Arial"/>
                <a:cs typeface="Arial"/>
                <a:sym typeface="Arial"/>
              </a:rPr>
              <a:t>Substituição do ISS e ICMS pelo IBS</a:t>
            </a:r>
            <a:endParaRPr/>
          </a:p>
          <a:p>
            <a:pPr indent="-225425" lvl="0" marL="1524000" marR="0" rtl="0" algn="just">
              <a:lnSpc>
                <a:spcPct val="150000"/>
              </a:lnSpc>
              <a:spcBef>
                <a:spcPts val="600"/>
              </a:spcBef>
              <a:spcAft>
                <a:spcPts val="0"/>
              </a:spcAft>
              <a:buClr>
                <a:srgbClr val="000000"/>
              </a:buClr>
              <a:buSzPts val="1600"/>
              <a:buFont typeface="Arial"/>
              <a:buChar char="•"/>
            </a:pPr>
            <a:r>
              <a:rPr b="0" i="0" lang="pt-BR" sz="1600" u="none" cap="none" strike="noStrike">
                <a:solidFill>
                  <a:srgbClr val="000000"/>
                </a:solidFill>
                <a:latin typeface="Arial"/>
                <a:ea typeface="Arial"/>
                <a:cs typeface="Arial"/>
                <a:sym typeface="Arial"/>
              </a:rPr>
              <a:t>Definição da estrutura por LC federal</a:t>
            </a:r>
            <a:endParaRPr/>
          </a:p>
          <a:p>
            <a:pPr indent="-225425" lvl="0" marL="1524000" marR="0" rtl="0" algn="just">
              <a:lnSpc>
                <a:spcPct val="150000"/>
              </a:lnSpc>
              <a:spcBef>
                <a:spcPts val="600"/>
              </a:spcBef>
              <a:spcAft>
                <a:spcPts val="0"/>
              </a:spcAft>
              <a:buClr>
                <a:srgbClr val="000000"/>
              </a:buClr>
              <a:buSzPts val="1600"/>
              <a:buFont typeface="Arial"/>
              <a:buChar char="•"/>
            </a:pPr>
            <a:r>
              <a:rPr b="0" i="0" lang="pt-BR" sz="1600" u="none" cap="none" strike="noStrike">
                <a:solidFill>
                  <a:srgbClr val="000000"/>
                </a:solidFill>
                <a:latin typeface="Arial"/>
                <a:ea typeface="Arial"/>
                <a:cs typeface="Arial"/>
                <a:sym typeface="Arial"/>
              </a:rPr>
              <a:t>Estados e Municípios não concedem benefícios fiscais de IBS, apenas definem ALÍQUOTAS</a:t>
            </a:r>
            <a:endParaRPr/>
          </a:p>
          <a:p>
            <a:pPr indent="-225425" lvl="0" marL="1524000" marR="0" rtl="0" algn="just">
              <a:lnSpc>
                <a:spcPct val="150000"/>
              </a:lnSpc>
              <a:spcBef>
                <a:spcPts val="600"/>
              </a:spcBef>
              <a:spcAft>
                <a:spcPts val="0"/>
              </a:spcAft>
              <a:buClr>
                <a:srgbClr val="000000"/>
              </a:buClr>
              <a:buSzPts val="1600"/>
              <a:buFont typeface="Arial"/>
              <a:buChar char="•"/>
            </a:pPr>
            <a:r>
              <a:rPr b="0" i="0" lang="pt-BR" sz="1600" u="none" cap="none" strike="noStrike">
                <a:solidFill>
                  <a:srgbClr val="000000"/>
                </a:solidFill>
                <a:latin typeface="Arial"/>
                <a:ea typeface="Arial"/>
                <a:cs typeface="Arial"/>
                <a:sym typeface="Arial"/>
              </a:rPr>
              <a:t>Comitê Gestor que irá administrar o IBS</a:t>
            </a:r>
            <a:endParaRPr/>
          </a:p>
          <a:p>
            <a:pPr indent="-225425" lvl="0" marL="1524000" marR="0" rtl="0" algn="just">
              <a:lnSpc>
                <a:spcPct val="150000"/>
              </a:lnSpc>
              <a:spcBef>
                <a:spcPts val="600"/>
              </a:spcBef>
              <a:spcAft>
                <a:spcPts val="0"/>
              </a:spcAft>
              <a:buClr>
                <a:srgbClr val="000000"/>
              </a:buClr>
              <a:buSzPts val="1600"/>
              <a:buFont typeface="Arial"/>
              <a:buChar char="•"/>
            </a:pPr>
            <a:r>
              <a:rPr b="0" i="0" lang="pt-BR" sz="1600" u="none" cap="none" strike="noStrike">
                <a:solidFill>
                  <a:srgbClr val="000000"/>
                </a:solidFill>
                <a:latin typeface="Arial"/>
                <a:ea typeface="Arial"/>
                <a:cs typeface="Arial"/>
                <a:sym typeface="Arial"/>
              </a:rPr>
              <a:t>Restrição da competência tributária plena </a:t>
            </a:r>
            <a:endParaRPr/>
          </a:p>
          <a:p>
            <a:pPr indent="0" lvl="0" marL="0" marR="0" rtl="0" algn="ctr">
              <a:lnSpc>
                <a:spcPct val="100000"/>
              </a:lnSpc>
              <a:spcBef>
                <a:spcPts val="600"/>
              </a:spcBef>
              <a:spcAft>
                <a:spcPts val="0"/>
              </a:spcAft>
              <a:buNone/>
            </a:pPr>
            <a:r>
              <a:t/>
            </a:r>
            <a:endParaRPr b="1" i="0" sz="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pic>
        <p:nvPicPr>
          <p:cNvPr id="81" name="Google Shape;81;p11"/>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82" name="Google Shape;82;p11"/>
          <p:cNvSpPr txBox="1"/>
          <p:nvPr/>
        </p:nvSpPr>
        <p:spPr>
          <a:xfrm>
            <a:off x="1081548" y="1789471"/>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83" name="Google Shape;83;p11"/>
          <p:cNvGraphicFramePr/>
          <p:nvPr/>
        </p:nvGraphicFramePr>
        <p:xfrm>
          <a:off x="961792" y="1318120"/>
          <a:ext cx="3000000" cy="3000000"/>
        </p:xfrm>
        <a:graphic>
          <a:graphicData uri="http://schemas.openxmlformats.org/drawingml/2006/table">
            <a:tbl>
              <a:tblPr bandRow="1" firstRow="1">
                <a:noFill/>
                <a:tableStyleId>{4DEC1D10-E9EA-4F83-B624-DBBDDE1E4D2D}</a:tableStyleId>
              </a:tblPr>
              <a:tblGrid>
                <a:gridCol w="3481450"/>
                <a:gridCol w="3587950"/>
              </a:tblGrid>
              <a:tr h="3371875">
                <a:tc>
                  <a:txBody>
                    <a:bodyPr/>
                    <a:lstStyle/>
                    <a:p>
                      <a:pPr indent="0" lvl="0" marL="0" marR="0" rtl="0" algn="just">
                        <a:lnSpc>
                          <a:spcPct val="150000"/>
                        </a:lnSpc>
                        <a:spcBef>
                          <a:spcPts val="0"/>
                        </a:spcBef>
                        <a:spcAft>
                          <a:spcPts val="0"/>
                        </a:spcAft>
                        <a:buClr>
                          <a:srgbClr val="000000"/>
                        </a:buClr>
                        <a:buSzPts val="1800"/>
                        <a:buFont typeface="Arial"/>
                        <a:buNone/>
                      </a:pPr>
                      <a:r>
                        <a:rPr lang="pt-BR" sz="1800" u="none" cap="none" strike="noStrike">
                          <a:latin typeface="Arial"/>
                          <a:ea typeface="Arial"/>
                          <a:cs typeface="Arial"/>
                          <a:sym typeface="Arial"/>
                        </a:rPr>
                        <a:t>1: Para parte da doutrina competência tributaria relevante é parte intrínseca da autonomia federativa, devendo ser reservada a competência para arrecadação. </a:t>
                      </a:r>
                      <a:endParaRPr sz="1800" u="none" cap="none" strike="noStrike">
                        <a:latin typeface="Arial"/>
                        <a:ea typeface="Arial"/>
                        <a:cs typeface="Arial"/>
                        <a:sym typeface="Arial"/>
                      </a:endParaRPr>
                    </a:p>
                    <a:p>
                      <a:pPr indent="0" lvl="0" marL="0" marR="0" rtl="0" algn="just">
                        <a:lnSpc>
                          <a:spcPct val="150000"/>
                        </a:lnSpc>
                        <a:spcBef>
                          <a:spcPts val="0"/>
                        </a:spcBef>
                        <a:spcAft>
                          <a:spcPts val="0"/>
                        </a:spcAft>
                        <a:buNone/>
                      </a:pPr>
                      <a:r>
                        <a:t/>
                      </a:r>
                      <a:endParaRPr sz="1400" u="none" cap="none" strike="noStrike"/>
                    </a:p>
                  </a:txBody>
                  <a:tcPr marT="45725" marB="45725" marR="91450" marL="91450"/>
                </a:tc>
                <a:tc>
                  <a:txBody>
                    <a:bodyPr/>
                    <a:lstStyle/>
                    <a:p>
                      <a:pPr indent="0" lvl="0" marL="0" marR="0" rtl="0" algn="just">
                        <a:lnSpc>
                          <a:spcPct val="150000"/>
                        </a:lnSpc>
                        <a:spcBef>
                          <a:spcPts val="0"/>
                        </a:spcBef>
                        <a:spcAft>
                          <a:spcPts val="0"/>
                        </a:spcAft>
                        <a:buClr>
                          <a:srgbClr val="000000"/>
                        </a:buClr>
                        <a:buSzPts val="1800"/>
                        <a:buFont typeface="Arial"/>
                        <a:buNone/>
                      </a:pPr>
                      <a:r>
                        <a:rPr lang="pt-BR" sz="1800" u="none" cap="none" strike="noStrike">
                          <a:latin typeface="Arial"/>
                          <a:ea typeface="Arial"/>
                          <a:cs typeface="Arial"/>
                          <a:sym typeface="Arial"/>
                        </a:rPr>
                        <a:t>2: A autonomia independe da competência para arrecadar e editar normas, basta que haja o fluxo de recursos, ainda que por transferências intergovernamentais. </a:t>
                      </a:r>
                      <a:endParaRPr sz="1800" u="none" cap="none" strike="noStrike">
                        <a:latin typeface="Arial"/>
                        <a:ea typeface="Arial"/>
                        <a:cs typeface="Arial"/>
                        <a:sym typeface="Arial"/>
                      </a:endParaRPr>
                    </a:p>
                    <a:p>
                      <a:pPr indent="0" lvl="0" marL="0" marR="0" rtl="0" algn="just">
                        <a:lnSpc>
                          <a:spcPct val="150000"/>
                        </a:lnSpc>
                        <a:spcBef>
                          <a:spcPts val="0"/>
                        </a:spcBef>
                        <a:spcAft>
                          <a:spcPts val="0"/>
                        </a:spcAft>
                        <a:buNone/>
                      </a:pPr>
                      <a:r>
                        <a:t/>
                      </a:r>
                      <a:endParaRPr sz="1400" u="none" cap="none" strike="noStrike"/>
                    </a:p>
                  </a:txBody>
                  <a:tcPr marT="45725" marB="45725" marR="91450" marL="91450"/>
                </a:tc>
              </a:tr>
            </a:tbl>
          </a:graphicData>
        </a:graphic>
      </p:graphicFrame>
      <p:sp>
        <p:nvSpPr>
          <p:cNvPr id="84" name="Google Shape;84;p11"/>
          <p:cNvSpPr txBox="1"/>
          <p:nvPr/>
        </p:nvSpPr>
        <p:spPr>
          <a:xfrm>
            <a:off x="261826" y="271680"/>
            <a:ext cx="7769360" cy="104644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pt-BR" sz="1600" u="none" cap="none" strike="noStrike">
                <a:solidFill>
                  <a:srgbClr val="000000"/>
                </a:solidFill>
                <a:latin typeface="Arial"/>
                <a:ea typeface="Arial"/>
                <a:cs typeface="Arial"/>
                <a:sym typeface="Arial"/>
              </a:rPr>
              <a:t>COMPETÊNCIA TRIBUTÁRIA PLENA É ELEMENTO ESSENCIAL PARA O RECONHECIMENTO DA AUTONOMIA FEDERATIVA?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 name="Shape 88"/>
        <p:cNvGrpSpPr/>
        <p:nvPr/>
      </p:nvGrpSpPr>
      <p:grpSpPr>
        <a:xfrm>
          <a:off x="0" y="0"/>
          <a:ext cx="0" cy="0"/>
          <a:chOff x="0" y="0"/>
          <a:chExt cx="0" cy="0"/>
        </a:xfrm>
      </p:grpSpPr>
      <p:pic>
        <p:nvPicPr>
          <p:cNvPr id="89" name="Google Shape;89;p12"/>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90" name="Google Shape;90;p12"/>
          <p:cNvSpPr txBox="1"/>
          <p:nvPr/>
        </p:nvSpPr>
        <p:spPr>
          <a:xfrm>
            <a:off x="181513" y="196304"/>
            <a:ext cx="8545602" cy="38472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pt-BR" sz="1600" u="none" cap="none" strike="noStrike">
                <a:solidFill>
                  <a:srgbClr val="000000"/>
                </a:solidFill>
                <a:latin typeface="Arial"/>
                <a:ea typeface="Arial"/>
                <a:cs typeface="Arial"/>
                <a:sym typeface="Arial"/>
              </a:rPr>
              <a:t>STF e o controle de constitucionalidade de emenda constitucional: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pt-BR" sz="1600" u="none" cap="none" strike="noStrike">
                <a:solidFill>
                  <a:srgbClr val="000000"/>
                </a:solidFill>
                <a:latin typeface="Arial"/>
                <a:ea typeface="Arial"/>
                <a:cs typeface="Arial"/>
                <a:sym typeface="Arial"/>
              </a:rPr>
              <a:t>ADI 939 – STF em 1994  julgou inconstitucional em parte a EC n 3/93 que autorizou a união a instituir o IPMF inconstitucional por violar ao principio da imunidade reciproca que garante a federação (Art. 60, p.4, I CF)</a:t>
            </a:r>
            <a:endParaRPr/>
          </a:p>
          <a:p>
            <a:pPr indent="0" lvl="0" marL="0" marR="0" rtl="0" algn="just">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pt-BR" sz="1600" u="none" cap="none" strike="noStrike">
                <a:solidFill>
                  <a:srgbClr val="000000"/>
                </a:solidFill>
                <a:latin typeface="Arial"/>
                <a:ea typeface="Arial"/>
                <a:cs typeface="Arial"/>
                <a:sym typeface="Arial"/>
              </a:rPr>
              <a:t>2. A Emenda Constitucional n. 3, de 17.03.1993, que, no art. 2., autorizou a União a instituir o I.P.M.F., incidiu em vício de inconstitucionalidade, ao dispor, no parágrafo 2. desse dispositivo, que, quanto a tal tributo, não se aplica "o art. 150, III, b e VI", da Constituição, porque, desse modo, violou os seguintes princípios e normas imutaveis (somente eles, não outros): 1. - o princípio da anterioridade, que e garantia individual do contribuinte (art. 5., par.2., art. 60, par.4., inciso IV e art. 150, III, b da Constituição); 2. - o princípio da imunidade tributária reciproca (que veda a União, aos Estados, ao Distrito Federal e aos Municípios a instituição de impostos sobre o patrimônio, rendas ou serviços uns dos outros) e que e garantia da Federação (art. 60, par.4., inciso I,e art. 150, VI, a, da C.F.);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4" name="Shape 94"/>
        <p:cNvGrpSpPr/>
        <p:nvPr/>
      </p:nvGrpSpPr>
      <p:grpSpPr>
        <a:xfrm>
          <a:off x="0" y="0"/>
          <a:ext cx="0" cy="0"/>
          <a:chOff x="0" y="0"/>
          <a:chExt cx="0" cy="0"/>
        </a:xfrm>
      </p:grpSpPr>
      <p:pic>
        <p:nvPicPr>
          <p:cNvPr id="95" name="Google Shape;95;p13"/>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pic>
        <p:nvPicPr>
          <p:cNvPr descr="Texto preto sobre fundo branco&#10;&#10;Descrição gerada automaticamente" id="96" name="Google Shape;96;p13"/>
          <p:cNvPicPr preferRelativeResize="0"/>
          <p:nvPr/>
        </p:nvPicPr>
        <p:blipFill rotWithShape="1">
          <a:blip r:embed="rId4">
            <a:alphaModFix/>
          </a:blip>
          <a:srcRect b="0" l="0" r="0" t="0"/>
          <a:stretch/>
        </p:blipFill>
        <p:spPr>
          <a:xfrm>
            <a:off x="1199535" y="279112"/>
            <a:ext cx="6230659" cy="4585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0" name="Shape 100"/>
        <p:cNvGrpSpPr/>
        <p:nvPr/>
      </p:nvGrpSpPr>
      <p:grpSpPr>
        <a:xfrm>
          <a:off x="0" y="0"/>
          <a:ext cx="0" cy="0"/>
          <a:chOff x="0" y="0"/>
          <a:chExt cx="0" cy="0"/>
        </a:xfrm>
      </p:grpSpPr>
      <p:pic>
        <p:nvPicPr>
          <p:cNvPr id="101" name="Google Shape;101;p14"/>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02" name="Google Shape;102;p14"/>
          <p:cNvSpPr txBox="1"/>
          <p:nvPr/>
        </p:nvSpPr>
        <p:spPr>
          <a:xfrm>
            <a:off x="216105" y="329781"/>
            <a:ext cx="8837954" cy="480131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De fato, </a:t>
            </a:r>
            <a:r>
              <a:rPr b="0" i="1" lang="pt-BR" sz="1400" u="none" cap="none" strike="noStrike">
                <a:solidFill>
                  <a:srgbClr val="000000"/>
                </a:solidFill>
                <a:latin typeface="Arial"/>
                <a:ea typeface="Arial"/>
                <a:cs typeface="Arial"/>
                <a:sym typeface="Arial"/>
              </a:rPr>
              <a:t>“a repartição de competências e de receitas tributárias configura </a:t>
            </a:r>
            <a:r>
              <a:rPr b="1" i="1" lang="pt-BR" sz="1400" u="none" cap="none" strike="noStrike">
                <a:solidFill>
                  <a:srgbClr val="000000"/>
                </a:solidFill>
                <a:latin typeface="Arial"/>
                <a:ea typeface="Arial"/>
                <a:cs typeface="Arial"/>
                <a:sym typeface="Arial"/>
              </a:rPr>
              <a:t>um dos pilares da autonomia </a:t>
            </a:r>
            <a:r>
              <a:rPr b="0" i="1" lang="pt-BR" sz="1400" u="none" cap="none" strike="noStrike">
                <a:solidFill>
                  <a:srgbClr val="000000"/>
                </a:solidFill>
                <a:latin typeface="Arial"/>
                <a:ea typeface="Arial"/>
                <a:cs typeface="Arial"/>
                <a:sym typeface="Arial"/>
              </a:rPr>
              <a:t>dos entes” </a:t>
            </a:r>
            <a:r>
              <a:rPr b="0" i="0" lang="pt-BR" sz="1400" u="none" cap="none" strike="noStrike">
                <a:solidFill>
                  <a:srgbClr val="000000"/>
                </a:solidFill>
                <a:latin typeface="Arial"/>
                <a:ea typeface="Arial"/>
                <a:cs typeface="Arial"/>
                <a:sym typeface="Arial"/>
              </a:rPr>
              <a:t>(STF, RE 591.033, DJ 24/02/11), pois consagra a descentralização e</a:t>
            </a:r>
            <a:r>
              <a:rPr b="0" i="1" lang="pt-BR" sz="1400" u="none" cap="none" strike="noStrike">
                <a:solidFill>
                  <a:srgbClr val="000000"/>
                </a:solidFill>
                <a:latin typeface="Arial"/>
                <a:ea typeface="Arial"/>
                <a:cs typeface="Arial"/>
                <a:sym typeface="Arial"/>
              </a:rPr>
              <a:t>“divisão de centros de poder” </a:t>
            </a:r>
            <a:r>
              <a:rPr b="0" i="0" lang="pt-BR" sz="1400" u="none" cap="none" strike="noStrike">
                <a:solidFill>
                  <a:srgbClr val="000000"/>
                </a:solidFill>
                <a:latin typeface="Arial"/>
                <a:ea typeface="Arial"/>
                <a:cs typeface="Arial"/>
                <a:sym typeface="Arial"/>
              </a:rPr>
              <a:t>no País (ADI 4.228, DJ 10/08/18). Por isso, nem mesmo via emenda pode o Congresso relativizá-las</a:t>
            </a:r>
            <a:r>
              <a:rPr b="0" i="1" lang="pt-BR" sz="1400" u="none" cap="none" strike="noStrike">
                <a:solidFill>
                  <a:srgbClr val="000000"/>
                </a:solidFill>
                <a:latin typeface="Arial"/>
                <a:ea typeface="Arial"/>
                <a:cs typeface="Arial"/>
                <a:sym typeface="Arial"/>
              </a:rPr>
              <a:t>“ou afastá-las”, </a:t>
            </a:r>
            <a:r>
              <a:rPr b="0" i="0" lang="pt-BR" sz="1400" u="none" cap="none" strike="noStrike">
                <a:solidFill>
                  <a:srgbClr val="000000"/>
                </a:solidFill>
                <a:latin typeface="Arial"/>
                <a:ea typeface="Arial"/>
                <a:cs typeface="Arial"/>
                <a:sym typeface="Arial"/>
              </a:rPr>
              <a:t>o que ofenderia </a:t>
            </a:r>
            <a:r>
              <a:rPr b="0" i="1" lang="pt-BR" sz="1400" u="none" cap="none" strike="noStrike">
                <a:solidFill>
                  <a:srgbClr val="000000"/>
                </a:solidFill>
                <a:latin typeface="Arial"/>
                <a:ea typeface="Arial"/>
                <a:cs typeface="Arial"/>
                <a:sym typeface="Arial"/>
              </a:rPr>
              <a:t>“o pacto federativo” </a:t>
            </a:r>
            <a:r>
              <a:rPr b="0" i="0" lang="pt-BR" sz="1400" u="none" cap="none" strike="noStrike">
                <a:solidFill>
                  <a:srgbClr val="000000"/>
                </a:solidFill>
                <a:latin typeface="Arial"/>
                <a:ea typeface="Arial"/>
                <a:cs typeface="Arial"/>
                <a:sym typeface="Arial"/>
              </a:rPr>
              <a:t>e seria </a:t>
            </a:r>
            <a:r>
              <a:rPr b="0" i="1" lang="pt-BR" sz="1400" u="none" cap="none" strike="noStrike">
                <a:solidFill>
                  <a:srgbClr val="000000"/>
                </a:solidFill>
                <a:latin typeface="Arial"/>
                <a:ea typeface="Arial"/>
                <a:cs typeface="Arial"/>
                <a:sym typeface="Arial"/>
              </a:rPr>
              <a:t>“tendente a aboli-lo”,</a:t>
            </a:r>
            <a:r>
              <a:rPr b="0" i="0" lang="pt-BR" sz="1400" u="none" cap="none" strike="noStrike">
                <a:solidFill>
                  <a:srgbClr val="000000"/>
                </a:solidFill>
                <a:latin typeface="Arial"/>
                <a:ea typeface="Arial"/>
                <a:cs typeface="Arial"/>
                <a:sym typeface="Arial"/>
              </a:rPr>
              <a:t> o que é vedado (ADI 926, DJ 6/5/94).</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Divergência sobre a EC 132/23:   </a:t>
            </a:r>
            <a:endParaRPr/>
          </a:p>
          <a:p>
            <a:pPr indent="0" lvl="0" marL="1433513"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Combate à guerra fiscal e eficiência </a:t>
            </a:r>
            <a:endParaRPr/>
          </a:p>
          <a:p>
            <a:pPr indent="0" lvl="0" marL="1433513"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Vs. </a:t>
            </a:r>
            <a:endParaRPr/>
          </a:p>
          <a:p>
            <a:pPr indent="0" lvl="0" marL="1433513"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Perda da autonomia, especialmente política</a:t>
            </a:r>
            <a:endParaRPr/>
          </a:p>
          <a:p>
            <a:pPr indent="0" lvl="0" marL="1433513"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Conclusões parciais:</a:t>
            </a:r>
            <a:endParaRPr/>
          </a:p>
          <a:p>
            <a:pPr indent="0" lvl="0" marL="1433513"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Direitos fundamentais têm custos </a:t>
            </a:r>
            <a:endParaRPr/>
          </a:p>
          <a:p>
            <a:pPr indent="0" lvl="0" marL="1433513"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Repartição de competências financia a autonomia federativa</a:t>
            </a:r>
            <a:endParaRPr/>
          </a:p>
          <a:p>
            <a:pPr indent="0" lvl="0" marL="1433513"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EC 132 pode enfraquecer o pacto federativo</a:t>
            </a:r>
            <a:endParaRPr/>
          </a:p>
          <a:p>
            <a:pPr indent="0" lvl="0" marL="0" marR="0" rtl="0" algn="ctr">
              <a:lnSpc>
                <a:spcPct val="100000"/>
              </a:lnSpc>
              <a:spcBef>
                <a:spcPts val="0"/>
              </a:spcBef>
              <a:spcAft>
                <a:spcPts val="0"/>
              </a:spcAft>
              <a:buNone/>
            </a:pPr>
            <a:r>
              <a:t/>
            </a:r>
            <a:endParaRPr b="1" i="1" sz="1200" u="none" cap="none" strike="noStrike">
              <a:solidFill>
                <a:schemeClr val="dk1"/>
              </a:solidFill>
              <a:highlight>
                <a:srgbClr val="00FF00"/>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6"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08" name="Google Shape;108;p15"/>
          <p:cNvSpPr txBox="1"/>
          <p:nvPr/>
        </p:nvSpPr>
        <p:spPr>
          <a:xfrm>
            <a:off x="778333" y="1396181"/>
            <a:ext cx="7587333" cy="16927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BR" sz="6000" u="none" cap="none" strike="noStrike">
                <a:solidFill>
                  <a:schemeClr val="dk1"/>
                </a:solidFill>
                <a:latin typeface="Book Antiqua"/>
                <a:ea typeface="Book Antiqua"/>
                <a:cs typeface="Book Antiqua"/>
                <a:sym typeface="Book Antiqua"/>
              </a:rPr>
              <a:t>Princípios tributários </a:t>
            </a:r>
            <a:endParaRPr/>
          </a:p>
          <a:p>
            <a:pPr indent="0" lvl="0" marL="0" marR="0" rtl="0" algn="ctr">
              <a:lnSpc>
                <a:spcPct val="100000"/>
              </a:lnSpc>
              <a:spcBef>
                <a:spcPts val="0"/>
              </a:spcBef>
              <a:spcAft>
                <a:spcPts val="0"/>
              </a:spcAft>
              <a:buNone/>
            </a:pPr>
            <a:r>
              <a:rPr b="0" i="0" lang="pt-BR" sz="4400" u="none" cap="none" strike="noStrike">
                <a:solidFill>
                  <a:schemeClr val="dk1"/>
                </a:solidFill>
                <a:latin typeface="Book Antiqua"/>
                <a:ea typeface="Book Antiqua"/>
                <a:cs typeface="Book Antiqua"/>
                <a:sym typeface="Book Antiqua"/>
              </a:rPr>
              <a:t>tópicos essenciais</a:t>
            </a:r>
            <a:endParaRPr b="0" i="0" sz="6000" u="none" cap="none" strike="noStrike">
              <a:solidFill>
                <a:srgbClr val="000000"/>
              </a:solidFill>
              <a:latin typeface="Book Antiqua"/>
              <a:ea typeface="Book Antiqua"/>
              <a:cs typeface="Book Antiqua"/>
              <a:sym typeface="Book Antiqu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pic>
        <p:nvPicPr>
          <p:cNvPr id="113" name="Google Shape;113;p16"/>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14" name="Google Shape;114;p16"/>
          <p:cNvSpPr txBox="1"/>
          <p:nvPr/>
        </p:nvSpPr>
        <p:spPr>
          <a:xfrm>
            <a:off x="355824" y="650026"/>
            <a:ext cx="8432352" cy="35394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PRINCÍPIOS INTRODUZIDOS PELA EC 132/23 </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1.1 Princípio da Simplicidade</a:t>
            </a:r>
            <a:endParaRPr/>
          </a:p>
          <a:p>
            <a:pPr indent="0" lvl="0" marL="0" marR="0" rtl="0" algn="l">
              <a:lnSpc>
                <a:spcPct val="15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Cenário:</a:t>
            </a:r>
            <a:endParaRPr/>
          </a:p>
          <a:p>
            <a:pPr indent="0" lvl="0" marL="47625"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Segundo o Relatório do Banco Mundial, o Brasil lidera o ranking mundial de países com maior tempo gasto para cumprimento de obrigações tributárias:</a:t>
            </a:r>
            <a:endParaRPr/>
          </a:p>
          <a:p>
            <a:pPr indent="0" lvl="0" marL="47625"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1.501 horas/ano, frente à média da América Latina de 317 horas e da OCDE de 161 horas</a:t>
            </a:r>
            <a:endParaRPr b="0" i="0" sz="1400" u="none" cap="none" strike="noStrike">
              <a:solidFill>
                <a:srgbClr val="000000"/>
              </a:solidFill>
              <a:latin typeface="Arial"/>
              <a:ea typeface="Arial"/>
              <a:cs typeface="Arial"/>
              <a:sym typeface="Arial"/>
            </a:endParaRPr>
          </a:p>
          <a:p>
            <a:pPr indent="0" lvl="0" marL="47625"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O Instituto Brasileiro de Planejamento e Tributação (IBPT) identificou que, de 1988 até hoje, o Brasil já editou mais de 6,8 milhões de normas tributárias, ou seja, uma nova norma a cada 4 horas.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8" name="Shape 118"/>
        <p:cNvGrpSpPr/>
        <p:nvPr/>
      </p:nvGrpSpPr>
      <p:grpSpPr>
        <a:xfrm>
          <a:off x="0" y="0"/>
          <a:ext cx="0" cy="0"/>
          <a:chOff x="0" y="0"/>
          <a:chExt cx="0" cy="0"/>
        </a:xfrm>
      </p:grpSpPr>
      <p:pic>
        <p:nvPicPr>
          <p:cNvPr id="119" name="Google Shape;119;p17"/>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20" name="Google Shape;120;p17"/>
          <p:cNvSpPr txBox="1"/>
          <p:nvPr/>
        </p:nvSpPr>
        <p:spPr>
          <a:xfrm>
            <a:off x="216105" y="1"/>
            <a:ext cx="8711790" cy="4576702"/>
          </a:xfrm>
          <a:prstGeom prst="rect">
            <a:avLst/>
          </a:prstGeom>
          <a:noFill/>
          <a:ln>
            <a:noFill/>
          </a:ln>
        </p:spPr>
        <p:txBody>
          <a:bodyPr anchorCtr="0" anchor="t" bIns="45700" lIns="91425" spcFirstLastPara="1" rIns="91425" wrap="square" tIns="45700">
            <a:spAutoFit/>
          </a:bodyPr>
          <a:lstStyle/>
          <a:p>
            <a:pPr indent="0" lvl="0" marL="0" marR="17907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"Art. 145. </a:t>
            </a:r>
            <a:r>
              <a:rPr b="0" i="0" lang="pt-BR" sz="1400" u="sng" cap="none" strike="noStrike">
                <a:solidFill>
                  <a:srgbClr val="000000"/>
                </a:solidFill>
                <a:latin typeface="Arial"/>
                <a:ea typeface="Arial"/>
                <a:cs typeface="Arial"/>
                <a:sym typeface="Arial"/>
                <a:hlinkClick r:id="rId4">
                  <a:extLst>
                    <a:ext uri="{A12FA001-AC4F-418D-AE19-62706E023703}">
                      <ahyp:hlinkClr val="tx"/>
                    </a:ext>
                  </a:extLst>
                </a:hlinkClick>
              </a:rPr>
              <a:t>§ 3º</a:t>
            </a:r>
            <a:r>
              <a:rPr b="0" i="0" lang="pt-BR" sz="1400" u="none" cap="none" strike="noStrike">
                <a:solidFill>
                  <a:srgbClr val="000000"/>
                </a:solidFill>
                <a:latin typeface="Arial"/>
                <a:ea typeface="Arial"/>
                <a:cs typeface="Arial"/>
                <a:sym typeface="Arial"/>
              </a:rPr>
              <a:t> O Sistema Tributário Nacional </a:t>
            </a:r>
            <a:r>
              <a:rPr b="1" i="0" lang="pt-BR" sz="1400" u="sng" cap="none" strike="noStrike">
                <a:solidFill>
                  <a:srgbClr val="000000"/>
                </a:solidFill>
                <a:latin typeface="Arial"/>
                <a:ea typeface="Arial"/>
                <a:cs typeface="Arial"/>
                <a:sym typeface="Arial"/>
              </a:rPr>
              <a:t>deve</a:t>
            </a:r>
            <a:r>
              <a:rPr b="0" i="0" lang="pt-BR" sz="1400" u="none" cap="none" strike="noStrike">
                <a:solidFill>
                  <a:srgbClr val="000000"/>
                </a:solidFill>
                <a:latin typeface="Arial"/>
                <a:ea typeface="Arial"/>
                <a:cs typeface="Arial"/>
                <a:sym typeface="Arial"/>
              </a:rPr>
              <a:t> observar os princípios da simplicidade, da transparência, da justiça tributária, da cooperação e da defesa do meio ambiente.</a:t>
            </a:r>
            <a:endParaRPr b="0" i="0" sz="1400" u="none" cap="none" strike="noStrike">
              <a:solidFill>
                <a:srgbClr val="000000"/>
              </a:solidFill>
              <a:latin typeface="Arial"/>
              <a:ea typeface="Arial"/>
              <a:cs typeface="Arial"/>
              <a:sym typeface="Arial"/>
            </a:endParaRPr>
          </a:p>
          <a:p>
            <a:pPr indent="0" lvl="0" marL="0" marR="17907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17907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LINGUAGEM -  criação e fiscalização</a:t>
            </a:r>
            <a:endParaRPr/>
          </a:p>
          <a:p>
            <a:pPr indent="0" lvl="0" marL="0" marR="17907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Conceito: estabelece que se materialize um estado de coisas em que a legislação tributária e os deveres fiscais sejam adimplidos e fiscalizados da maneira mais simples possível, tanto para o contribuinte quanto para a administração pública ‘</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17907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Alguns problemas do nosso sistema:</a:t>
            </a:r>
            <a:endParaRPr b="0" i="0" sz="1400" u="none" cap="none" strike="noStrike">
              <a:solidFill>
                <a:srgbClr val="000000"/>
              </a:solidFill>
              <a:latin typeface="Arial"/>
              <a:ea typeface="Arial"/>
              <a:cs typeface="Arial"/>
              <a:sym typeface="Arial"/>
            </a:endParaRPr>
          </a:p>
          <a:p>
            <a:pPr indent="-342900" lvl="0" marL="342900" marR="179070" rtl="0" algn="just">
              <a:lnSpc>
                <a:spcPct val="15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Complexidade excessiva, para além da necessária</a:t>
            </a:r>
            <a:endParaRPr/>
          </a:p>
          <a:p>
            <a:pPr indent="-342900" lvl="0" marL="342900" marR="179070" rtl="0" algn="just">
              <a:lnSpc>
                <a:spcPct val="15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Maior peso da tributação sobre a produção, circulação e consumo</a:t>
            </a:r>
            <a:endParaRPr/>
          </a:p>
          <a:p>
            <a:pPr indent="-342900" lvl="0" marL="342900" marR="179070" rtl="0" algn="just">
              <a:lnSpc>
                <a:spcPct val="15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Baixíssima progressividade dos impostos sobre a renda e patrimônio </a:t>
            </a:r>
            <a:endParaRPr/>
          </a:p>
          <a:p>
            <a:pPr indent="-342900" lvl="0" marL="342900" marR="179070" rtl="0" algn="just">
              <a:lnSpc>
                <a:spcPct val="15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Sob a perspectiva federativa: concentração de receitas e poder decisório no ente central.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4" name="Shape 124"/>
        <p:cNvGrpSpPr/>
        <p:nvPr/>
      </p:nvGrpSpPr>
      <p:grpSpPr>
        <a:xfrm>
          <a:off x="0" y="0"/>
          <a:ext cx="0" cy="0"/>
          <a:chOff x="0" y="0"/>
          <a:chExt cx="0" cy="0"/>
        </a:xfrm>
      </p:grpSpPr>
      <p:pic>
        <p:nvPicPr>
          <p:cNvPr id="125" name="Google Shape;125;p18"/>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26" name="Google Shape;126;p18"/>
          <p:cNvSpPr txBox="1"/>
          <p:nvPr/>
        </p:nvSpPr>
        <p:spPr>
          <a:xfrm>
            <a:off x="555157" y="599768"/>
            <a:ext cx="7813863" cy="25699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Finalidade da EC: </a:t>
            </a:r>
            <a:r>
              <a:rPr b="0" i="0" lang="pt-BR" sz="1400" u="none" cap="none" strike="noStrike">
                <a:solidFill>
                  <a:srgbClr val="000000"/>
                </a:solidFill>
                <a:latin typeface="Arial"/>
                <a:ea typeface="Arial"/>
                <a:cs typeface="Arial"/>
                <a:sym typeface="Arial"/>
              </a:rPr>
              <a:t>substituição de quatro tributos (PIS, Cofins, ICMS e ISS) por dois (IBS e CBS), com regime dual, buscando:</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Uniformização da base de cálculo;</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Regras homogêneas de incidência;</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Substituição da cumulatividade por crédito financeiro.</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Crítica: EC 132/23</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9"/>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32" name="Google Shape;132;p19"/>
          <p:cNvSpPr txBox="1"/>
          <p:nvPr/>
        </p:nvSpPr>
        <p:spPr>
          <a:xfrm>
            <a:off x="393290" y="117988"/>
            <a:ext cx="8072284" cy="425353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pt-BR" sz="1400" u="none" cap="none" strike="noStrike">
                <a:solidFill>
                  <a:schemeClr val="dk1"/>
                </a:solidFill>
                <a:latin typeface="Arial"/>
                <a:ea typeface="Arial"/>
                <a:cs typeface="Arial"/>
                <a:sym typeface="Arial"/>
              </a:rPr>
              <a:t>Princípio da Transparência (Art. 145, §3º CRFB/88)</a:t>
            </a:r>
            <a:endParaRPr/>
          </a:p>
          <a:p>
            <a:pPr indent="0" lvl="0" marL="0" marR="0" rtl="0" algn="just">
              <a:lnSpc>
                <a:spcPct val="15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pt-BR" sz="1400" u="none" cap="none" strike="noStrike">
                <a:solidFill>
                  <a:schemeClr val="dk1"/>
                </a:solidFill>
                <a:latin typeface="Arial"/>
                <a:ea typeface="Arial"/>
                <a:cs typeface="Arial"/>
                <a:sym typeface="Arial"/>
              </a:rPr>
              <a:t>Funções:</a:t>
            </a:r>
            <a:endParaRPr/>
          </a:p>
          <a:p>
            <a:pPr indent="0" lvl="0" marL="0"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Democrática </a:t>
            </a:r>
            <a:endParaRPr/>
          </a:p>
          <a:p>
            <a:pPr indent="0" lvl="0" marL="1474788"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.Permite ao cidadão avaliar a eficiência e justiça do sistema. </a:t>
            </a:r>
            <a:endParaRPr/>
          </a:p>
          <a:p>
            <a:pPr indent="0" lvl="0" marL="1474788"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.Gera pressão política legítima por reforma e eficiência estatal. </a:t>
            </a:r>
            <a:endParaRPr/>
          </a:p>
          <a:p>
            <a:pPr indent="0" lvl="0" marL="0"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Educacional </a:t>
            </a:r>
            <a:endParaRPr/>
          </a:p>
          <a:p>
            <a:pPr indent="0" lvl="0" marL="1474788"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.Ensina o consumidor a valorizar o controle de gastos públicos. </a:t>
            </a:r>
            <a:endParaRPr/>
          </a:p>
          <a:p>
            <a:pPr indent="0" lvl="0" marL="1474788"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.Estimula comportamento cívico: a lógica “eu pago por isso” substitui “o Estado me dá”. </a:t>
            </a:r>
            <a:endParaRPr/>
          </a:p>
          <a:p>
            <a:pPr indent="0" lvl="0" marL="0"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Econômica </a:t>
            </a:r>
            <a:endParaRPr/>
          </a:p>
          <a:p>
            <a:pPr indent="0" lvl="0" marL="1474788"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.Evita distorções na percepção do custo real dos produtos. .</a:t>
            </a:r>
            <a:endParaRPr/>
          </a:p>
          <a:p>
            <a:pPr indent="0" lvl="0" marL="1474788" marR="0" rtl="0" algn="just">
              <a:lnSpc>
                <a:spcPct val="150000"/>
              </a:lnSpc>
              <a:spcBef>
                <a:spcPts val="0"/>
              </a:spcBef>
              <a:spcAft>
                <a:spcPts val="0"/>
              </a:spcAft>
              <a:buNone/>
            </a:pPr>
            <a:r>
              <a:rPr b="0" i="0" lang="pt-BR" sz="1400" u="none" cap="none" strike="noStrike">
                <a:solidFill>
                  <a:schemeClr val="dk1"/>
                </a:solidFill>
                <a:latin typeface="Arial"/>
                <a:ea typeface="Arial"/>
                <a:cs typeface="Arial"/>
                <a:sym typeface="Arial"/>
              </a:rPr>
              <a:t>Incentiva compliance e reduz o planejamento tributário abusivo.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pic>
        <p:nvPicPr>
          <p:cNvPr id="22" name="Google Shape;22;p2"/>
          <p:cNvPicPr preferRelativeResize="0"/>
          <p:nvPr/>
        </p:nvPicPr>
        <p:blipFill rotWithShape="1">
          <a:blip r:embed="rId3">
            <a:alphaModFix/>
          </a:blip>
          <a:srcRect b="0" l="0" r="0" t="0"/>
          <a:stretch/>
        </p:blipFill>
        <p:spPr>
          <a:xfrm>
            <a:off x="0" y="0"/>
            <a:ext cx="9144000" cy="5143505"/>
          </a:xfrm>
          <a:prstGeom prst="rect">
            <a:avLst/>
          </a:prstGeom>
          <a:noFill/>
          <a:ln>
            <a:noFill/>
          </a:ln>
        </p:spPr>
      </p:pic>
      <p:sp>
        <p:nvSpPr>
          <p:cNvPr id="23" name="Google Shape;23;p2"/>
          <p:cNvSpPr txBox="1"/>
          <p:nvPr/>
        </p:nvSpPr>
        <p:spPr>
          <a:xfrm>
            <a:off x="1041725" y="1375400"/>
            <a:ext cx="1985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pt-BR" sz="2400" u="none" cap="none" strike="noStrike">
                <a:solidFill>
                  <a:srgbClr val="01B1E3"/>
                </a:solidFill>
                <a:latin typeface="Montserrat"/>
                <a:ea typeface="Montserrat"/>
                <a:cs typeface="Montserrat"/>
                <a:sym typeface="Montserrat"/>
              </a:rPr>
              <a:t>AULA 01</a:t>
            </a:r>
            <a:endParaRPr b="1" i="0" sz="2400" u="none" cap="none" strike="noStrike">
              <a:solidFill>
                <a:srgbClr val="01B1E3"/>
              </a:solidFill>
              <a:latin typeface="Montserrat"/>
              <a:ea typeface="Montserrat"/>
              <a:cs typeface="Montserrat"/>
              <a:sym typeface="Montserrat"/>
            </a:endParaRPr>
          </a:p>
        </p:txBody>
      </p:sp>
      <p:sp>
        <p:nvSpPr>
          <p:cNvPr id="24" name="Google Shape;24;p2"/>
          <p:cNvSpPr txBox="1"/>
          <p:nvPr/>
        </p:nvSpPr>
        <p:spPr>
          <a:xfrm>
            <a:off x="1041725" y="1782300"/>
            <a:ext cx="2238000" cy="5231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pt-BR" sz="1100" u="none" cap="none" strike="noStrike">
                <a:solidFill>
                  <a:srgbClr val="EFEFEF"/>
                </a:solidFill>
                <a:latin typeface="Montserrat"/>
                <a:ea typeface="Montserrat"/>
                <a:cs typeface="Montserrat"/>
                <a:sym typeface="Montserrat"/>
              </a:rPr>
              <a:t>Turma PGM – RIO  Procurador</a:t>
            </a:r>
            <a:endParaRPr b="1" i="0" sz="1100" u="none" cap="none" strike="noStrike">
              <a:solidFill>
                <a:srgbClr val="EFEFEF"/>
              </a:solidFill>
              <a:latin typeface="Montserrat"/>
              <a:ea typeface="Montserrat"/>
              <a:cs typeface="Montserrat"/>
              <a:sym typeface="Montserrat"/>
            </a:endParaRPr>
          </a:p>
        </p:txBody>
      </p:sp>
      <p:cxnSp>
        <p:nvCxnSpPr>
          <p:cNvPr id="25" name="Google Shape;25;p2"/>
          <p:cNvCxnSpPr/>
          <p:nvPr/>
        </p:nvCxnSpPr>
        <p:spPr>
          <a:xfrm>
            <a:off x="398775" y="2368300"/>
            <a:ext cx="2327700" cy="0"/>
          </a:xfrm>
          <a:prstGeom prst="straightConnector1">
            <a:avLst/>
          </a:prstGeom>
          <a:noFill/>
          <a:ln cap="flat" cmpd="sng" w="9525">
            <a:solidFill>
              <a:srgbClr val="01B1E3"/>
            </a:solidFill>
            <a:prstDash val="solid"/>
            <a:round/>
            <a:headEnd len="sm" w="sm" type="none"/>
            <a:tailEnd len="sm" w="sm" type="none"/>
          </a:ln>
        </p:spPr>
      </p:cxnSp>
      <p:sp>
        <p:nvSpPr>
          <p:cNvPr id="26" name="Google Shape;26;p2"/>
          <p:cNvSpPr txBox="1"/>
          <p:nvPr/>
        </p:nvSpPr>
        <p:spPr>
          <a:xfrm>
            <a:off x="884655" y="2567336"/>
            <a:ext cx="3178839"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t-BR" sz="1400" u="none" cap="none" strike="noStrike">
                <a:solidFill>
                  <a:srgbClr val="EFEFEF"/>
                </a:solidFill>
                <a:latin typeface="Montserrat"/>
                <a:ea typeface="Montserrat"/>
                <a:cs typeface="Montserrat"/>
                <a:sym typeface="Montserrat"/>
              </a:rPr>
              <a:t>Autor: Ângela Medeiros Ramos</a:t>
            </a:r>
            <a:endParaRPr b="0" i="0" sz="1400" u="none" cap="none" strike="noStrike">
              <a:solidFill>
                <a:srgbClr val="EFEFEF"/>
              </a:solidFill>
              <a:latin typeface="Montserrat"/>
              <a:ea typeface="Montserrat"/>
              <a:cs typeface="Montserrat"/>
              <a:sym typeface="Montserrat"/>
            </a:endParaRPr>
          </a:p>
        </p:txBody>
      </p:sp>
      <p:sp>
        <p:nvSpPr>
          <p:cNvPr id="27" name="Google Shape;27;p2"/>
          <p:cNvSpPr txBox="1"/>
          <p:nvPr/>
        </p:nvSpPr>
        <p:spPr>
          <a:xfrm>
            <a:off x="1041725" y="3019375"/>
            <a:ext cx="286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pt-BR" sz="1400" u="none" cap="none" strike="noStrike">
                <a:solidFill>
                  <a:srgbClr val="EFEFEF"/>
                </a:solidFill>
                <a:latin typeface="Montserrat"/>
                <a:ea typeface="Montserrat"/>
                <a:cs typeface="Montserrat"/>
                <a:sym typeface="Montserrat"/>
              </a:rPr>
              <a:t>05 de julho de 2025</a:t>
            </a:r>
            <a:endParaRPr b="1" i="0" sz="1400" u="none" cap="none" strike="noStrike">
              <a:solidFill>
                <a:srgbClr val="EFEFEF"/>
              </a:solidFill>
              <a:latin typeface="Montserrat"/>
              <a:ea typeface="Montserrat"/>
              <a:cs typeface="Montserrat"/>
              <a:sym typeface="Montserrat"/>
            </a:endParaRPr>
          </a:p>
        </p:txBody>
      </p:sp>
      <p:sp>
        <p:nvSpPr>
          <p:cNvPr id="28" name="Google Shape;28;p2"/>
          <p:cNvSpPr/>
          <p:nvPr/>
        </p:nvSpPr>
        <p:spPr>
          <a:xfrm>
            <a:off x="960325" y="3019375"/>
            <a:ext cx="2327700" cy="439500"/>
          </a:xfrm>
          <a:prstGeom prst="roundRect">
            <a:avLst>
              <a:gd fmla="val 50000" name="adj"/>
            </a:avLst>
          </a:prstGeom>
          <a:noFill/>
          <a:ln cap="flat" cmpd="sng" w="9525">
            <a:solidFill>
              <a:srgbClr val="01B1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6" name="Shape 136"/>
        <p:cNvGrpSpPr/>
        <p:nvPr/>
      </p:nvGrpSpPr>
      <p:grpSpPr>
        <a:xfrm>
          <a:off x="0" y="0"/>
          <a:ext cx="0" cy="0"/>
          <a:chOff x="0" y="0"/>
          <a:chExt cx="0" cy="0"/>
        </a:xfrm>
      </p:grpSpPr>
      <p:pic>
        <p:nvPicPr>
          <p:cNvPr id="137" name="Google Shape;137;p20"/>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38" name="Google Shape;138;p20"/>
          <p:cNvSpPr txBox="1"/>
          <p:nvPr/>
        </p:nvSpPr>
        <p:spPr>
          <a:xfrm>
            <a:off x="119921" y="22490"/>
            <a:ext cx="8919148" cy="497059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Pilares:</a:t>
            </a:r>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1474788"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 Transparência ativa </a:t>
            </a:r>
            <a:endParaRPr/>
          </a:p>
          <a:p>
            <a:pPr indent="0" lvl="0" marL="1474788"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 Transparência passiva</a:t>
            </a:r>
            <a:endParaRPr/>
          </a:p>
          <a:p>
            <a:pPr indent="0" lvl="0" marL="1474788"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 Motivação das decisões</a:t>
            </a:r>
            <a:endParaRPr/>
          </a:p>
          <a:p>
            <a:pPr indent="0" lvl="0" marL="0" marR="0" rtl="0" algn="just">
              <a:lnSpc>
                <a:spcPct val="100000"/>
              </a:lnSpc>
              <a:spcBef>
                <a:spcPts val="0"/>
              </a:spcBef>
              <a:spcAft>
                <a:spcPts val="0"/>
              </a:spcAft>
              <a:buNone/>
            </a:pPr>
            <a:r>
              <a:t/>
            </a:r>
            <a:endParaRPr b="1" i="0" sz="1100" u="none" cap="none" strike="noStrike">
              <a:solidFill>
                <a:srgbClr val="000000"/>
              </a:solidFill>
              <a:latin typeface="Arial"/>
              <a:ea typeface="Arial"/>
              <a:cs typeface="Arial"/>
              <a:sym typeface="Arial"/>
            </a:endParaRPr>
          </a:p>
          <a:p>
            <a:pPr indent="0" lvl="0" marL="0" marR="0" rtl="0" algn="just">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600"/>
              </a:spcBef>
              <a:spcAft>
                <a:spcPts val="0"/>
              </a:spcAft>
              <a:buNone/>
            </a:pPr>
            <a:r>
              <a:rPr b="1" i="0" lang="pt-BR" sz="1400" u="none" cap="none" strike="noStrike">
                <a:solidFill>
                  <a:srgbClr val="000000"/>
                </a:solidFill>
                <a:latin typeface="Arial"/>
                <a:ea typeface="Arial"/>
                <a:cs typeface="Arial"/>
                <a:sym typeface="Arial"/>
              </a:rPr>
              <a:t>Formas: </a:t>
            </a:r>
            <a:endParaRPr/>
          </a:p>
          <a:p>
            <a:pPr indent="0" lvl="0" marL="1474788" marR="0" rtl="0" algn="just">
              <a:lnSpc>
                <a:spcPct val="90000"/>
              </a:lnSpc>
              <a:spcBef>
                <a:spcPts val="600"/>
              </a:spcBef>
              <a:spcAft>
                <a:spcPts val="0"/>
              </a:spcAft>
              <a:buNone/>
            </a:pPr>
            <a:r>
              <a:rPr b="0" i="0" lang="pt-BR" sz="1400" u="none" cap="none" strike="noStrike">
                <a:solidFill>
                  <a:srgbClr val="000000"/>
                </a:solidFill>
                <a:latin typeface="Arial"/>
                <a:ea typeface="Arial"/>
                <a:cs typeface="Arial"/>
                <a:sym typeface="Arial"/>
              </a:rPr>
              <a:t>. Processo legislativo / fiscalização/ decisões</a:t>
            </a:r>
            <a:endParaRPr/>
          </a:p>
          <a:p>
            <a:pPr indent="0" lvl="0" marL="1474788" marR="0" rtl="0" algn="just">
              <a:lnSpc>
                <a:spcPct val="90000"/>
              </a:lnSpc>
              <a:spcBef>
                <a:spcPts val="600"/>
              </a:spcBef>
              <a:spcAft>
                <a:spcPts val="0"/>
              </a:spcAft>
              <a:buNone/>
            </a:pPr>
            <a:r>
              <a:rPr b="0" i="0" lang="pt-BR" sz="1400" u="none" cap="none" strike="noStrike">
                <a:solidFill>
                  <a:srgbClr val="000000"/>
                </a:solidFill>
                <a:latin typeface="Arial"/>
                <a:ea typeface="Arial"/>
                <a:cs typeface="Arial"/>
                <a:sym typeface="Arial"/>
              </a:rPr>
              <a:t>. Princípio da atividade financeira do Estado</a:t>
            </a:r>
            <a:endParaRPr/>
          </a:p>
          <a:p>
            <a:pPr indent="0" lvl="0" marL="0" marR="0" rtl="0" algn="just">
              <a:lnSpc>
                <a:spcPct val="100000"/>
              </a:lnSpc>
              <a:spcBef>
                <a:spcPts val="60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Art. 20.  Nas esferas administrativa, controladora e judicial, não se decidirá com base em valores jurídicos abstratos sem que sejam consideradas as consequências práticas da decisão.                    </a:t>
            </a:r>
            <a:r>
              <a:rPr b="0" i="0" lang="pt-BR" sz="1400" u="sng" cap="none" strike="noStrike">
                <a:solidFill>
                  <a:srgbClr val="000000"/>
                </a:solidFill>
                <a:latin typeface="Arial"/>
                <a:ea typeface="Arial"/>
                <a:cs typeface="Arial"/>
                <a:sym typeface="Arial"/>
                <a:hlinkClick r:id="rId4">
                  <a:extLst>
                    <a:ext uri="{A12FA001-AC4F-418D-AE19-62706E023703}">
                      <ahyp:hlinkClr val="tx"/>
                    </a:ext>
                  </a:extLst>
                </a:hlinkClick>
              </a:rPr>
              <a:t>(Incluído pela Lei nº 13.655, de 2018)</a:t>
            </a:r>
            <a:r>
              <a:rPr b="0" i="0" lang="pt-BR" sz="1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Parágrafo único. A motivação demonstrará a necessidade e a adequação da medida imposta ou da invalidação de ato, contrato, ajuste, processo ou norma administrativa, inclusive em face das possíveis alternativas</a:t>
            </a:r>
            <a:endParaRPr/>
          </a:p>
          <a:p>
            <a:pPr indent="0" lvl="0" marL="0" marR="0" rtl="0" algn="just">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None/>
            </a:pPr>
            <a:br>
              <a:rPr b="0" i="0" lang="pt-BR" sz="1100" u="none" cap="none" strike="noStrike">
                <a:solidFill>
                  <a:srgbClr val="000000"/>
                </a:solidFill>
                <a:latin typeface="Arial"/>
                <a:ea typeface="Arial"/>
                <a:cs typeface="Arial"/>
                <a:sym typeface="Arial"/>
              </a:rPr>
            </a:br>
            <a:endParaRPr b="1" i="0" sz="11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2"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44" name="Google Shape;144;p21"/>
          <p:cNvSpPr txBox="1"/>
          <p:nvPr/>
        </p:nvSpPr>
        <p:spPr>
          <a:xfrm>
            <a:off x="216105" y="0"/>
            <a:ext cx="8867933" cy="22082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1" i="0" sz="9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LC 214/25</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Art. 400. A RFB publicará, em transparência ativa, a relação mensal dos beneficiários da compensação de que trata o art. 384 desta Lei Complementar, identificando o beneficiário, a unidade federada concedente do benefício oneroso, o ato concessivo, o tipo de benefício fiscal, o montante pago em compensação e o valor do crédito eventualmente retido para verificação ou compensação.</a:t>
            </a:r>
            <a:endParaRPr/>
          </a:p>
          <a:p>
            <a:pPr indent="0" lvl="0" marL="0" marR="0" rtl="0" algn="just">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br>
              <a:rPr b="0" i="0" lang="pt-BR" sz="900" u="none" cap="none" strike="noStrike">
                <a:solidFill>
                  <a:srgbClr val="000000"/>
                </a:solidFill>
                <a:latin typeface="Arial"/>
                <a:ea typeface="Arial"/>
                <a:cs typeface="Arial"/>
                <a:sym typeface="Arial"/>
              </a:rPr>
            </a:br>
            <a:endParaRPr b="1" i="0" sz="850" u="none" cap="none" strike="noStrike">
              <a:solidFill>
                <a:srgbClr val="000000"/>
              </a:solidFill>
              <a:latin typeface="Arial"/>
              <a:ea typeface="Arial"/>
              <a:cs typeface="Arial"/>
              <a:sym typeface="Arial"/>
            </a:endParaRPr>
          </a:p>
        </p:txBody>
      </p:sp>
      <p:sp>
        <p:nvSpPr>
          <p:cNvPr id="145" name="Google Shape;145;p21"/>
          <p:cNvSpPr txBox="1"/>
          <p:nvPr/>
        </p:nvSpPr>
        <p:spPr>
          <a:xfrm>
            <a:off x="216105" y="1638559"/>
            <a:ext cx="88679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51" name="Google Shape;151;p22"/>
          <p:cNvSpPr txBox="1"/>
          <p:nvPr/>
        </p:nvSpPr>
        <p:spPr>
          <a:xfrm>
            <a:off x="383459" y="287366"/>
            <a:ext cx="8657082" cy="36933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Princípio da Justiça Tributária </a:t>
            </a:r>
            <a:r>
              <a:rPr b="1" i="0" lang="pt-BR" sz="1400" u="none" cap="none" strike="noStrike">
                <a:solidFill>
                  <a:schemeClr val="dk1"/>
                </a:solidFill>
                <a:latin typeface="Arial"/>
                <a:ea typeface="Arial"/>
                <a:cs typeface="Arial"/>
                <a:sym typeface="Arial"/>
              </a:rPr>
              <a:t>(Art. 145, §3º CRFB/88)</a:t>
            </a:r>
            <a:r>
              <a:rPr b="1" i="0" lang="pt-BR"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Ricardo Lobo Torres - Tratado de Direito Constitucional Financeiro e Tributário: a justiça tributária, sendo valor, é inteiramente abstrata, não se define nem ganha dicção constitucional, adquirindo graus de concretude pelos princípios e subprincípios, como vimos. É preciso, por conseguinte, surpreendê-la nos seus princípios maiores, como sejam a capacidade contributiva, o custo benefício, a distribuição de rendas e a solidariedade de grupo.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A carga financeira da arrecadação tributária seja </a:t>
            </a:r>
            <a:r>
              <a:rPr b="1" i="0" lang="pt-BR" sz="1400" u="none" cap="none" strike="noStrike">
                <a:solidFill>
                  <a:srgbClr val="000000"/>
                </a:solidFill>
                <a:latin typeface="Arial"/>
                <a:ea typeface="Arial"/>
                <a:cs typeface="Arial"/>
                <a:sym typeface="Arial"/>
              </a:rPr>
              <a:t>distribuída</a:t>
            </a:r>
            <a:r>
              <a:rPr b="0" i="0" lang="pt-BR" sz="1400" u="none" cap="none" strike="noStrike">
                <a:solidFill>
                  <a:srgbClr val="000000"/>
                </a:solidFill>
                <a:latin typeface="Arial"/>
                <a:ea typeface="Arial"/>
                <a:cs typeface="Arial"/>
                <a:sym typeface="Arial"/>
              </a:rPr>
              <a:t> de forma justa entre os cidadãos, que aqueles que manifestem </a:t>
            </a:r>
            <a:r>
              <a:rPr b="1" i="0" lang="pt-BR" sz="1400" u="none" cap="none" strike="noStrike">
                <a:solidFill>
                  <a:srgbClr val="000000"/>
                </a:solidFill>
                <a:latin typeface="Arial"/>
                <a:ea typeface="Arial"/>
                <a:cs typeface="Arial"/>
                <a:sym typeface="Arial"/>
              </a:rPr>
              <a:t>capacidade econômica </a:t>
            </a:r>
            <a:r>
              <a:rPr b="0" i="0" lang="pt-BR" sz="1400" u="none" cap="none" strike="noStrike">
                <a:solidFill>
                  <a:srgbClr val="000000"/>
                </a:solidFill>
                <a:latin typeface="Arial"/>
                <a:ea typeface="Arial"/>
                <a:cs typeface="Arial"/>
                <a:sym typeface="Arial"/>
              </a:rPr>
              <a:t>efetivamente recolham os tributos devidos, e que ninguém seja demandado a </a:t>
            </a:r>
            <a:r>
              <a:rPr b="1" i="0" lang="pt-BR" sz="1400" u="none" cap="none" strike="noStrike">
                <a:solidFill>
                  <a:srgbClr val="000000"/>
                </a:solidFill>
                <a:latin typeface="Arial"/>
                <a:ea typeface="Arial"/>
                <a:cs typeface="Arial"/>
                <a:sym typeface="Arial"/>
              </a:rPr>
              <a:t>pagar tributos fora das situações previstas na Constituição e nas leis infraconstitucionais </a:t>
            </a:r>
            <a:endParaRPr/>
          </a:p>
          <a:p>
            <a:pPr indent="0" lvl="0" marL="0" marR="0" rtl="0" algn="just">
              <a:lnSpc>
                <a:spcPct val="100000"/>
              </a:lnSpc>
              <a:spcBef>
                <a:spcPts val="60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None/>
            </a:pPr>
            <a:r>
              <a:rPr b="0" i="0" lang="pt-BR" sz="1400" u="none" cap="none" strike="noStrike">
                <a:solidFill>
                  <a:srgbClr val="000000"/>
                </a:solidFill>
                <a:latin typeface="Arial"/>
                <a:ea typeface="Arial"/>
                <a:cs typeface="Arial"/>
                <a:sym typeface="Arial"/>
              </a:rPr>
              <a:t>Art. 145 </a:t>
            </a:r>
            <a:endParaRPr/>
          </a:p>
          <a:p>
            <a:pPr indent="0" lvl="0" marL="0" marR="0" rtl="0" algn="just">
              <a:lnSpc>
                <a:spcPct val="100000"/>
              </a:lnSpc>
              <a:spcBef>
                <a:spcPts val="0"/>
              </a:spcBef>
              <a:spcAft>
                <a:spcPts val="0"/>
              </a:spcAft>
              <a:buNone/>
            </a:pPr>
            <a:r>
              <a:rPr b="0" i="0" lang="pt-BR" sz="1400" u="sng" cap="none" strike="noStrike">
                <a:solidFill>
                  <a:srgbClr val="000000"/>
                </a:solidFill>
                <a:latin typeface="Arial"/>
                <a:ea typeface="Arial"/>
                <a:cs typeface="Arial"/>
                <a:sym typeface="Arial"/>
                <a:hlinkClick r:id="rId4">
                  <a:extLst>
                    <a:ext uri="{A12FA001-AC4F-418D-AE19-62706E023703}">
                      <ahyp:hlinkClr val="tx"/>
                    </a:ext>
                  </a:extLst>
                </a:hlinkClick>
              </a:rPr>
              <a:t>§ 4º</a:t>
            </a:r>
            <a:r>
              <a:rPr b="0" i="0" lang="pt-BR" sz="1400" u="none" cap="none" strike="noStrike">
                <a:solidFill>
                  <a:srgbClr val="000000"/>
                </a:solidFill>
                <a:latin typeface="Arial"/>
                <a:ea typeface="Arial"/>
                <a:cs typeface="Arial"/>
                <a:sym typeface="Arial"/>
              </a:rPr>
              <a:t> As alterações na legislação tributária buscarão atenuar efeitos </a:t>
            </a:r>
            <a:r>
              <a:rPr b="1" i="0" lang="pt-BR" sz="1400" u="none" cap="none" strike="noStrike">
                <a:solidFill>
                  <a:srgbClr val="000000"/>
                </a:solidFill>
                <a:latin typeface="Arial"/>
                <a:ea typeface="Arial"/>
                <a:cs typeface="Arial"/>
                <a:sym typeface="Arial"/>
              </a:rPr>
              <a:t>regressivos</a:t>
            </a:r>
            <a:r>
              <a:rPr b="0" i="0" lang="pt-BR" sz="1400" u="none" cap="none" strike="noStrike">
                <a:solidFill>
                  <a:srgbClr val="000000"/>
                </a:solidFill>
                <a:latin typeface="Arial"/>
                <a:ea typeface="Arial"/>
                <a:cs typeface="Arial"/>
                <a:sym typeface="Arial"/>
              </a:rPr>
              <a: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5" name="Shape 155"/>
        <p:cNvGrpSpPr/>
        <p:nvPr/>
      </p:nvGrpSpPr>
      <p:grpSpPr>
        <a:xfrm>
          <a:off x="0" y="0"/>
          <a:ext cx="0" cy="0"/>
          <a:chOff x="0" y="0"/>
          <a:chExt cx="0" cy="0"/>
        </a:xfrm>
      </p:grpSpPr>
      <p:pic>
        <p:nvPicPr>
          <p:cNvPr id="156" name="Google Shape;156;p23"/>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57" name="Google Shape;157;p23"/>
          <p:cNvSpPr txBox="1"/>
          <p:nvPr/>
        </p:nvSpPr>
        <p:spPr>
          <a:xfrm>
            <a:off x="216105" y="22488"/>
            <a:ext cx="8436282" cy="489986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Manifestações na EC 132/23</a:t>
            </a:r>
            <a:endParaRPr/>
          </a:p>
          <a:p>
            <a:pPr indent="-274638" lvl="0" marL="1474788" marR="0" rtl="0" algn="just">
              <a:lnSpc>
                <a:spcPct val="150000"/>
              </a:lnSpc>
              <a:spcBef>
                <a:spcPts val="0"/>
              </a:spcBef>
              <a:spcAft>
                <a:spcPts val="0"/>
              </a:spcAft>
              <a:buClr>
                <a:srgbClr val="000000"/>
              </a:buClr>
              <a:buSzPts val="1400"/>
              <a:buFont typeface="Arial"/>
              <a:buAutoNum type="alphaLcParenR"/>
            </a:pPr>
            <a:r>
              <a:rPr b="1" i="0" lang="pt-BR" sz="1400" u="none" cap="none" strike="noStrike">
                <a:solidFill>
                  <a:srgbClr val="000000"/>
                </a:solidFill>
                <a:latin typeface="Arial"/>
                <a:ea typeface="Arial"/>
                <a:cs typeface="Arial"/>
                <a:sym typeface="Arial"/>
              </a:rPr>
              <a:t>Princípio da Capacidade Contributiva </a:t>
            </a:r>
            <a:endParaRPr/>
          </a:p>
          <a:p>
            <a:pPr indent="-274638" lvl="0" marL="1474788" marR="0" rtl="0" algn="just">
              <a:lnSpc>
                <a:spcPct val="150000"/>
              </a:lnSpc>
              <a:spcBef>
                <a:spcPts val="0"/>
              </a:spcBef>
              <a:spcAft>
                <a:spcPts val="0"/>
              </a:spcAft>
              <a:buClr>
                <a:srgbClr val="000000"/>
              </a:buClr>
              <a:buSzPts val="1400"/>
              <a:buFont typeface="Arial"/>
              <a:buAutoNum type="alphaLcParenR"/>
            </a:pPr>
            <a:r>
              <a:rPr b="1" i="0" lang="pt-BR" sz="1400" u="none" cap="none" strike="noStrike">
                <a:solidFill>
                  <a:srgbClr val="000000"/>
                </a:solidFill>
                <a:latin typeface="Arial"/>
                <a:ea typeface="Arial"/>
                <a:cs typeface="Arial"/>
                <a:sym typeface="Arial"/>
              </a:rPr>
              <a:t>Princípio do Destino </a:t>
            </a:r>
            <a:r>
              <a:rPr b="0" i="0" lang="pt-BR" sz="1400" u="none" cap="none" strike="noStrike">
                <a:solidFill>
                  <a:srgbClr val="000000"/>
                </a:solidFill>
                <a:latin typeface="Arial"/>
                <a:ea typeface="Arial"/>
                <a:cs typeface="Arial"/>
                <a:sym typeface="Arial"/>
              </a:rPr>
              <a:t>(art. 156-B, CF) A tributação recai no local do consumo, e não da produção → favorece regiões menos industrializadas. Exemplo: Municípios do Norte e Nordeste tendem a arrecadar mais com a mudança. </a:t>
            </a:r>
            <a:endParaRPr/>
          </a:p>
          <a:p>
            <a:pPr indent="-274638" lvl="0" marL="1474788" marR="0" rtl="0" algn="just">
              <a:lnSpc>
                <a:spcPct val="150000"/>
              </a:lnSpc>
              <a:spcBef>
                <a:spcPts val="0"/>
              </a:spcBef>
              <a:spcAft>
                <a:spcPts val="0"/>
              </a:spcAft>
              <a:buClr>
                <a:srgbClr val="000000"/>
              </a:buClr>
              <a:buSzPts val="1400"/>
              <a:buFont typeface="Arial"/>
              <a:buAutoNum type="alphaLcParenR"/>
            </a:pPr>
            <a:r>
              <a:rPr b="1" i="0" lang="pt-BR" sz="1400" u="none" cap="none" strike="noStrike">
                <a:solidFill>
                  <a:srgbClr val="000000"/>
                </a:solidFill>
                <a:latin typeface="Arial"/>
                <a:ea typeface="Arial"/>
                <a:cs typeface="Arial"/>
                <a:sym typeface="Arial"/>
              </a:rPr>
              <a:t>Cashback Tributário </a:t>
            </a:r>
            <a:r>
              <a:rPr b="0" i="0" lang="pt-BR" sz="1400" u="none" cap="none" strike="noStrike">
                <a:solidFill>
                  <a:srgbClr val="000000"/>
                </a:solidFill>
                <a:latin typeface="Arial"/>
                <a:ea typeface="Arial"/>
                <a:cs typeface="Arial"/>
                <a:sym typeface="Arial"/>
              </a:rPr>
              <a:t>(art. 156-A, § 3º da CF) Devolução parcial dos tributos pagos por pessoas de baixa renda. Obrigatória para alimentos, energia elétrica, gás de cozinha.</a:t>
            </a:r>
            <a:endParaRPr/>
          </a:p>
          <a:p>
            <a:pPr indent="-274638" lvl="0" marL="1474788" marR="0" rtl="0" algn="just">
              <a:lnSpc>
                <a:spcPct val="150000"/>
              </a:lnSpc>
              <a:spcBef>
                <a:spcPts val="0"/>
              </a:spcBef>
              <a:spcAft>
                <a:spcPts val="0"/>
              </a:spcAft>
              <a:buClr>
                <a:srgbClr val="000000"/>
              </a:buClr>
              <a:buSzPts val="1400"/>
              <a:buFont typeface="Arial"/>
              <a:buAutoNum type="alphaLcParenR"/>
            </a:pPr>
            <a:r>
              <a:rPr b="1" i="0" lang="pt-BR" sz="1400" u="none" cap="none" strike="noStrike">
                <a:solidFill>
                  <a:srgbClr val="000000"/>
                </a:solidFill>
                <a:latin typeface="Arial"/>
                <a:ea typeface="Arial"/>
                <a:cs typeface="Arial"/>
                <a:sym typeface="Arial"/>
              </a:rPr>
              <a:t>Imposto Seletivo </a:t>
            </a:r>
            <a:r>
              <a:rPr b="0" i="0" lang="pt-BR" sz="1400" u="none" cap="none" strike="noStrike">
                <a:solidFill>
                  <a:srgbClr val="000000"/>
                </a:solidFill>
                <a:latin typeface="Arial"/>
                <a:ea typeface="Arial"/>
                <a:cs typeface="Arial"/>
                <a:sym typeface="Arial"/>
              </a:rPr>
              <a:t>(art. 153, VIII e art. 156-A, §1º) Imposto que incide sobre produtos nocivos à saúde e ao meio ambiente (ex: cigarros, bebidas). Natureza extrafiscal: justiça ambiental, fiscal e sanitária. </a:t>
            </a:r>
            <a:endParaRPr/>
          </a:p>
          <a:p>
            <a:pPr indent="-274638" lvl="0" marL="1474788" marR="0" rtl="0" algn="just">
              <a:lnSpc>
                <a:spcPct val="150000"/>
              </a:lnSpc>
              <a:spcBef>
                <a:spcPts val="0"/>
              </a:spcBef>
              <a:spcAft>
                <a:spcPts val="0"/>
              </a:spcAft>
              <a:buClr>
                <a:srgbClr val="000000"/>
              </a:buClr>
              <a:buSzPts val="1400"/>
              <a:buFont typeface="Arial"/>
              <a:buAutoNum type="alphaLcParenR"/>
            </a:pPr>
            <a:r>
              <a:rPr b="1" i="0" lang="pt-BR" sz="1400" u="none" cap="none" strike="noStrike">
                <a:solidFill>
                  <a:srgbClr val="000000"/>
                </a:solidFill>
                <a:latin typeface="Arial"/>
                <a:ea typeface="Arial"/>
                <a:cs typeface="Arial"/>
                <a:sym typeface="Arial"/>
              </a:rPr>
              <a:t>Uniformidade e neutralidade </a:t>
            </a:r>
            <a:r>
              <a:rPr b="0" i="0" lang="pt-BR" sz="1400" u="none" cap="none" strike="noStrike">
                <a:solidFill>
                  <a:srgbClr val="000000"/>
                </a:solidFill>
                <a:latin typeface="Arial"/>
                <a:ea typeface="Arial"/>
                <a:cs typeface="Arial"/>
                <a:sym typeface="Arial"/>
              </a:rPr>
              <a:t>Nova base de incidência (IBS/CBS): reduz distorções, incentiva a formalização e elimina cumulatividade. Sistema de crédito financeiro universal (sem restrições), o que evita regressividade indireta sobre a cadeia produtiva.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1" name="Shape 161"/>
        <p:cNvGrpSpPr/>
        <p:nvPr/>
      </p:nvGrpSpPr>
      <p:grpSpPr>
        <a:xfrm>
          <a:off x="0" y="0"/>
          <a:ext cx="0" cy="0"/>
          <a:chOff x="0" y="0"/>
          <a:chExt cx="0" cy="0"/>
        </a:xfrm>
      </p:grpSpPr>
      <p:pic>
        <p:nvPicPr>
          <p:cNvPr id="162" name="Google Shape;162;p24"/>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63" name="Google Shape;163;p24"/>
          <p:cNvSpPr txBox="1"/>
          <p:nvPr/>
        </p:nvSpPr>
        <p:spPr>
          <a:xfrm>
            <a:off x="112425" y="7495"/>
            <a:ext cx="8941633" cy="403187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pt-BR" sz="1600" u="none" cap="none" strike="noStrike">
                <a:solidFill>
                  <a:srgbClr val="000000"/>
                </a:solidFill>
                <a:latin typeface="Arial"/>
                <a:ea typeface="Arial"/>
                <a:cs typeface="Arial"/>
                <a:sym typeface="Arial"/>
              </a:rPr>
              <a:t>Princípio da cooperação</a:t>
            </a:r>
            <a:endParaRPr/>
          </a:p>
          <a:p>
            <a:pPr indent="0" lvl="0" marL="0" marR="0" rtl="0" algn="just">
              <a:lnSpc>
                <a:spcPct val="15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1" i="0" lang="pt-BR" sz="1600" u="none" cap="none" strike="noStrike">
                <a:solidFill>
                  <a:srgbClr val="000000"/>
                </a:solidFill>
                <a:latin typeface="Arial"/>
                <a:ea typeface="Arial"/>
                <a:cs typeface="Arial"/>
                <a:sym typeface="Arial"/>
              </a:rPr>
              <a:t>Mudança de paradigma introduzida pela EC 132/2023</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Supressão de posturas autoritárias.</a:t>
            </a:r>
            <a:endParaRPr/>
          </a:p>
          <a:p>
            <a:pPr indent="0" lvl="0" marL="0"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Predomínio da boa-fé, lealdade, transparência e respeito às garantias individuais.</a:t>
            </a:r>
            <a:endParaRPr/>
          </a:p>
          <a:p>
            <a:pPr indent="0" lvl="0" marL="0"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Enquadramento na teoria da obrigação: sujeitos interdependentes, não hierárquicos.</a:t>
            </a:r>
            <a:endParaRPr/>
          </a:p>
          <a:p>
            <a:pPr indent="0" lvl="0" marL="0"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Cooperação como pressuposto de diálogo fiscal.</a:t>
            </a:r>
            <a:endParaRPr/>
          </a:p>
          <a:p>
            <a:pPr indent="0" lvl="0" marL="0" marR="0" rtl="0" algn="l">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1" i="0" lang="pt-BR" sz="1600" u="none" cap="none" strike="noStrike">
                <a:solidFill>
                  <a:srgbClr val="000000"/>
                </a:solidFill>
                <a:latin typeface="Arial"/>
                <a:ea typeface="Arial"/>
                <a:cs typeface="Arial"/>
                <a:sym typeface="Arial"/>
              </a:rPr>
              <a:t>Princípio da Defesa do Meio Ambiente – extrafiscalidade – Imposto Seletivo</a:t>
            </a:r>
            <a:endParaRPr/>
          </a:p>
          <a:p>
            <a:pPr indent="0" lvl="0" marL="0" marR="0" rtl="0" algn="l">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8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7" name="Shape 167"/>
        <p:cNvGrpSpPr/>
        <p:nvPr/>
      </p:nvGrpSpPr>
      <p:grpSpPr>
        <a:xfrm>
          <a:off x="0" y="0"/>
          <a:ext cx="0" cy="0"/>
          <a:chOff x="0" y="0"/>
          <a:chExt cx="0" cy="0"/>
        </a:xfrm>
      </p:grpSpPr>
      <p:pic>
        <p:nvPicPr>
          <p:cNvPr id="168" name="Google Shape;168;p25"/>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69" name="Google Shape;169;p25"/>
          <p:cNvSpPr txBox="1"/>
          <p:nvPr/>
        </p:nvSpPr>
        <p:spPr>
          <a:xfrm>
            <a:off x="112425" y="7495"/>
            <a:ext cx="8941633" cy="461664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Princípio da neutralidade</a:t>
            </a:r>
            <a:endParaRPr/>
          </a:p>
          <a:p>
            <a:pPr indent="0" lvl="0" marL="0" marR="0" rtl="0" algn="just">
              <a:lnSpc>
                <a:spcPct val="15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O Caos Tributário Brasileiro e a Promessa de Reforma</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Diagnóstico do sistema tributário antes da EC 132/2023: "manicômio jurídico-tributário" (Alfredo Augusto Becker).</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Fragmentação da tributação sobre o consumo (ICMS, IPI, ISSQN, PIS/COFINS).</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Guerra fiscal, cumulatividade, complexidade legislativa, litigiosidade e alta carga de conformidade.</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EC 132/2023 como ponto de inflexão: adoção de um IVA-dual (IBS e CBS), destino como critério de competência e nova principiologia tributária (art. 145, §§ 3º e 4º).</a:t>
            </a:r>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pt-BR"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3" name="Shape 173"/>
        <p:cNvGrpSpPr/>
        <p:nvPr/>
      </p:nvGrpSpPr>
      <p:grpSpPr>
        <a:xfrm>
          <a:off x="0" y="0"/>
          <a:ext cx="0" cy="0"/>
          <a:chOff x="0" y="0"/>
          <a:chExt cx="0" cy="0"/>
        </a:xfrm>
      </p:grpSpPr>
      <p:pic>
        <p:nvPicPr>
          <p:cNvPr id="174" name="Google Shape;174;p26"/>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75" name="Google Shape;175;p26"/>
          <p:cNvSpPr txBox="1"/>
          <p:nvPr/>
        </p:nvSpPr>
        <p:spPr>
          <a:xfrm>
            <a:off x="112425" y="7495"/>
            <a:ext cx="8941633" cy="565077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pt-BR" sz="1400" u="none" cap="none" strike="noStrike">
                <a:solidFill>
                  <a:srgbClr val="000000"/>
                </a:solidFill>
                <a:latin typeface="Arial"/>
                <a:ea typeface="Arial"/>
                <a:cs typeface="Arial"/>
                <a:sym typeface="Arial"/>
              </a:rPr>
              <a:t> </a:t>
            </a:r>
            <a:r>
              <a:rPr b="0" i="0" lang="pt-BR" sz="1400" u="none" cap="none" strike="noStrike">
                <a:solidFill>
                  <a:srgbClr val="000000"/>
                </a:solidFill>
                <a:latin typeface="Arial"/>
                <a:ea typeface="Arial"/>
                <a:cs typeface="Arial"/>
                <a:sym typeface="Arial"/>
              </a:rPr>
              <a:t>Considerando a necessidade de possibilitar aos agentes igualdades de condições de competição, em observância ao que dispõe o </a:t>
            </a:r>
            <a:r>
              <a:rPr b="1" i="0" lang="pt-BR" sz="1400" u="none" cap="none" strike="noStrike">
                <a:solidFill>
                  <a:srgbClr val="000000"/>
                </a:solidFill>
                <a:latin typeface="Arial"/>
                <a:ea typeface="Arial"/>
                <a:cs typeface="Arial"/>
                <a:sym typeface="Arial"/>
              </a:rPr>
              <a:t>princípio da livre concorrência</a:t>
            </a:r>
            <a:r>
              <a:rPr b="0" i="0" lang="pt-BR" sz="1400" u="none" cap="none" strike="noStrike">
                <a:solidFill>
                  <a:srgbClr val="000000"/>
                </a:solidFill>
                <a:latin typeface="Arial"/>
                <a:ea typeface="Arial"/>
                <a:cs typeface="Arial"/>
                <a:sym typeface="Arial"/>
              </a:rPr>
              <a:t> é necessário também que o Estado mantenha a neutralidade em relação a atos ou políticas que possam vir a interferir no </a:t>
            </a:r>
            <a:r>
              <a:rPr b="1" i="0" lang="pt-BR" sz="1400" u="none" cap="none" strike="noStrike">
                <a:solidFill>
                  <a:srgbClr val="000000"/>
                </a:solidFill>
                <a:latin typeface="Arial"/>
                <a:ea typeface="Arial"/>
                <a:cs typeface="Arial"/>
                <a:sym typeface="Arial"/>
              </a:rPr>
              <a:t>equilíbrio concorrencial</a:t>
            </a:r>
            <a:r>
              <a:rPr b="0" i="0" lang="pt-BR" sz="1400" u="none" cap="none" strike="noStrike">
                <a:solidFill>
                  <a:srgbClr val="000000"/>
                </a:solidFill>
                <a:latin typeface="Arial"/>
                <a:ea typeface="Arial"/>
                <a:cs typeface="Arial"/>
                <a:sym typeface="Arial"/>
              </a:rPr>
              <a:t>. A neutralidade concorrencial garante a igualdade de chances para os agentes econômicos.</a:t>
            </a:r>
            <a:endParaRPr/>
          </a:p>
          <a:p>
            <a:pPr indent="0" lvl="0" marL="0" marR="0" rtl="0" algn="just">
              <a:lnSpc>
                <a:spcPct val="12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None/>
            </a:pPr>
            <a:r>
              <a:rPr b="0" i="0" lang="pt-BR" sz="1400" u="none" cap="none" strike="noStrike">
                <a:solidFill>
                  <a:srgbClr val="000000"/>
                </a:solidFill>
                <a:latin typeface="Arial"/>
                <a:ea typeface="Arial"/>
                <a:cs typeface="Arial"/>
                <a:sym typeface="Arial"/>
              </a:rPr>
              <a:t>Humberto Ávila: “a neutralidade melhor representa uma manifestação estipulada da própria igualdade na sua conexão com o </a:t>
            </a:r>
            <a:r>
              <a:rPr b="1" i="0" lang="pt-BR" sz="1400" u="none" cap="none" strike="noStrike">
                <a:solidFill>
                  <a:srgbClr val="000000"/>
                </a:solidFill>
                <a:latin typeface="Arial"/>
                <a:ea typeface="Arial"/>
                <a:cs typeface="Arial"/>
                <a:sym typeface="Arial"/>
              </a:rPr>
              <a:t>princípio da liberdade de concorrência, notadamente no aspecto negativo da atuação estatal”.</a:t>
            </a:r>
            <a:endParaRPr/>
          </a:p>
          <a:p>
            <a:pPr indent="0" lvl="0" marL="0" marR="0" rtl="0" algn="just">
              <a:lnSpc>
                <a:spcPct val="12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None/>
            </a:pPr>
            <a:r>
              <a:rPr b="0" i="0" lang="pt-BR" sz="1400" u="none" cap="none" strike="noStrike">
                <a:solidFill>
                  <a:srgbClr val="000000"/>
                </a:solidFill>
                <a:latin typeface="Arial"/>
                <a:ea typeface="Arial"/>
                <a:cs typeface="Arial"/>
                <a:sym typeface="Arial"/>
              </a:rPr>
              <a:t>Humberto Ávila: “a neutralidade não é diferente da igualdade, mas apenas um aspecto dela, precisamente quando se procura, em vez de verificar o direito do contribuinte, analisar o dever negativo por parte do ente estatal, decorrente dos efeitos da livre concorrência”.</a:t>
            </a:r>
            <a:endParaRPr/>
          </a:p>
          <a:p>
            <a:pPr indent="0" lvl="0" marL="0" marR="0" rtl="0" algn="just">
              <a:lnSpc>
                <a:spcPct val="12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Conceito</a:t>
            </a:r>
            <a:r>
              <a:rPr b="0" i="0" lang="pt-BR" sz="1400" u="none" cap="none" strike="noStrike">
                <a:solidFill>
                  <a:srgbClr val="000000"/>
                </a:solidFill>
                <a:latin typeface="Arial"/>
                <a:ea typeface="Arial"/>
                <a:cs typeface="Arial"/>
                <a:sym typeface="Arial"/>
              </a:rPr>
              <a:t>:</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Definição geral: ausência de distorções econômicas provocadas pelo sistema tributário.</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Finalidade: maximizar a liberdade de escolha individual dos agentes econômicos.</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Neutralidade como um ideal normativo (princípio) e não como regra comportamental rígida.</a:t>
            </a:r>
            <a:endParaRPr/>
          </a:p>
          <a:p>
            <a:pPr indent="0" lvl="0" marL="0" marR="0" rtl="0" algn="just">
              <a:lnSpc>
                <a:spcPct val="12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9" name="Shape 179"/>
        <p:cNvGrpSpPr/>
        <p:nvPr/>
      </p:nvGrpSpPr>
      <p:grpSpPr>
        <a:xfrm>
          <a:off x="0" y="0"/>
          <a:ext cx="0" cy="0"/>
          <a:chOff x="0" y="0"/>
          <a:chExt cx="0" cy="0"/>
        </a:xfrm>
      </p:grpSpPr>
      <p:pic>
        <p:nvPicPr>
          <p:cNvPr id="180" name="Google Shape;180;p27"/>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81" name="Google Shape;181;p27"/>
          <p:cNvSpPr txBox="1"/>
          <p:nvPr/>
        </p:nvSpPr>
        <p:spPr>
          <a:xfrm>
            <a:off x="112425" y="7495"/>
            <a:ext cx="8941633" cy="48320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Neutralidade Concorrencial</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Proibição de regras tributárias que favoreçam concorrentes em prejuízo de outros.</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Vedação à concessão indiscriminada de benefícios fiscais (art. 156-A, §1º, X).</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Internalização da neutralidade no plano doméstico e internacional:</a:t>
            </a:r>
            <a:endParaRPr/>
          </a:p>
          <a:p>
            <a:pPr indent="0" lvl="1"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Produtos similares devem ter mesma carga tributária independentemente do ente federado ou país de origem.</a:t>
            </a:r>
            <a:endParaRPr/>
          </a:p>
          <a:p>
            <a:pPr indent="0" lvl="1"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Exemplo: TV por assinatura (ICMS) vs. streaming (ISSQN).</a:t>
            </a:r>
            <a:endParaRPr/>
          </a:p>
          <a:p>
            <a:pPr indent="0" lvl="1"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Regimes como substituição tributária não podem distorcer a concorrência.</a:t>
            </a:r>
            <a:endParaRPr/>
          </a:p>
          <a:p>
            <a:pPr indent="0" lvl="0" marL="0" marR="0" rtl="0" algn="just">
              <a:lnSpc>
                <a:spcPct val="15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Neutralidade Econômica</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Proteção à livre-iniciativa: carga tributária não deve inviabilizar a atividade empresarial.</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Plena não cumulatividade e ampla base de crédito tributário (inclusive para bens de capital e insumos indiretos).</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Garantia de repasse ao consumidor final – sem isso, a tributação incide sobre o patrimônio empresarial, violando a capacidade contributiva.</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5"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87" name="Google Shape;187;p28"/>
          <p:cNvSpPr txBox="1"/>
          <p:nvPr/>
        </p:nvSpPr>
        <p:spPr>
          <a:xfrm>
            <a:off x="127819" y="1"/>
            <a:ext cx="8926240" cy="500758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Previsão expressa:</a:t>
            </a:r>
            <a:endParaRPr b="1" i="0" sz="1400" u="none" cap="none" strike="noStrike">
              <a:solidFill>
                <a:srgbClr val="000000"/>
              </a:solidFill>
              <a:latin typeface="Arial"/>
              <a:ea typeface="Arial"/>
              <a:cs typeface="Arial"/>
              <a:sym typeface="Arial"/>
            </a:endParaRPr>
          </a:p>
          <a:p>
            <a:pPr indent="0" lvl="0" marL="1474788"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CRFB/88:  Art. 156-A.</a:t>
            </a:r>
            <a:r>
              <a:rPr b="0" i="0" lang="pt-BR" sz="1400" u="none" cap="none" strike="noStrike">
                <a:solidFill>
                  <a:srgbClr val="000000"/>
                </a:solidFill>
                <a:latin typeface="Arial"/>
                <a:ea typeface="Arial"/>
                <a:cs typeface="Arial"/>
                <a:sym typeface="Arial"/>
              </a:rPr>
              <a:t> Lei complementar instituirá imposto sobre bens e serviços de competência compartilhada entre Estados, Distrito Federal e Municípios.      </a:t>
            </a:r>
            <a:r>
              <a:rPr b="0" i="0" lang="pt-BR" sz="1400" u="sng" cap="none" strike="noStrike">
                <a:solidFill>
                  <a:srgbClr val="000000"/>
                </a:solidFill>
                <a:latin typeface="Arial"/>
                <a:ea typeface="Arial"/>
                <a:cs typeface="Arial"/>
                <a:sym typeface="Arial"/>
                <a:hlinkClick r:id="rId4">
                  <a:extLst>
                    <a:ext uri="{A12FA001-AC4F-418D-AE19-62706E023703}">
                      <ahyp:hlinkClr val="tx"/>
                    </a:ext>
                  </a:extLst>
                </a:hlinkClick>
              </a:rPr>
              <a:t>(Incluído pela Emenda Constitucional nº 132, de 2023)</a:t>
            </a:r>
            <a:endParaRPr b="0" i="0" sz="1400" u="none" cap="none" strike="noStrike">
              <a:solidFill>
                <a:srgbClr val="000000"/>
              </a:solidFill>
              <a:latin typeface="Arial"/>
              <a:ea typeface="Arial"/>
              <a:cs typeface="Arial"/>
              <a:sym typeface="Arial"/>
            </a:endParaRPr>
          </a:p>
          <a:p>
            <a:pPr indent="0" lvl="0" marL="1474788"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1º O imposto previsto no</a:t>
            </a:r>
            <a:r>
              <a:rPr b="1" i="0" lang="pt-BR" sz="1400" u="none" cap="none" strike="noStrike">
                <a:solidFill>
                  <a:srgbClr val="000000"/>
                </a:solidFill>
                <a:latin typeface="Arial"/>
                <a:ea typeface="Arial"/>
                <a:cs typeface="Arial"/>
                <a:sym typeface="Arial"/>
              </a:rPr>
              <a:t> caput </a:t>
            </a:r>
            <a:r>
              <a:rPr b="0" i="0" lang="pt-BR" sz="1400" u="none" cap="none" strike="noStrike">
                <a:solidFill>
                  <a:srgbClr val="000000"/>
                </a:solidFill>
                <a:latin typeface="Arial"/>
                <a:ea typeface="Arial"/>
                <a:cs typeface="Arial"/>
                <a:sym typeface="Arial"/>
              </a:rPr>
              <a:t>será informado pelo princípio da neutralidade e atenderá ao seguinte</a:t>
            </a:r>
            <a:endParaRPr/>
          </a:p>
          <a:p>
            <a:pPr indent="0" lvl="0" marL="1474788"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1474788"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LC 214/25 Art. 2º </a:t>
            </a:r>
            <a:r>
              <a:rPr b="0" i="0" lang="pt-BR" sz="1400" u="none" cap="none" strike="noStrike">
                <a:solidFill>
                  <a:srgbClr val="000000"/>
                </a:solidFill>
                <a:latin typeface="Arial"/>
                <a:ea typeface="Arial"/>
                <a:cs typeface="Arial"/>
                <a:sym typeface="Arial"/>
              </a:rPr>
              <a:t>O IBS e a CBS são informados pelo princípio da neutralidade, segundo o qual esses tributos devem evitar distorcer as decisões de consumo e de organização da atividade econômica, observadas as exceções previstas na Constituição Federal e nesta Lei Complementar.</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Diferenciação entre regra e princípio (conforme Humberto Ávila):</a:t>
            </a:r>
            <a:endParaRPr/>
          </a:p>
          <a:p>
            <a:pPr indent="0" lvl="1" marL="1474788"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Regras: prescrevem condutas específicas.</a:t>
            </a:r>
            <a:endParaRPr/>
          </a:p>
          <a:p>
            <a:pPr indent="0" lvl="1" marL="1474788"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Princípios: estabelecem fins a serem perseguidos por meio de diferentes meios possíveis</a:t>
            </a:r>
            <a:endParaRPr/>
          </a:p>
          <a:p>
            <a:pPr indent="0" lvl="1" marL="952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Neutralidade como diretriz para o legislador e critério para ponderações hermenêuticas.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1" name="Shape 191"/>
        <p:cNvGrpSpPr/>
        <p:nvPr/>
      </p:nvGrpSpPr>
      <p:grpSpPr>
        <a:xfrm>
          <a:off x="0" y="0"/>
          <a:ext cx="0" cy="0"/>
          <a:chOff x="0" y="0"/>
          <a:chExt cx="0" cy="0"/>
        </a:xfrm>
      </p:grpSpPr>
      <p:pic>
        <p:nvPicPr>
          <p:cNvPr id="192" name="Google Shape;192;p29"/>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93" name="Google Shape;193;p29"/>
          <p:cNvSpPr txBox="1"/>
          <p:nvPr/>
        </p:nvSpPr>
        <p:spPr>
          <a:xfrm>
            <a:off x="1" y="7495"/>
            <a:ext cx="9054058" cy="375487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Regras Constitucionais que Instrumentalizam a Neutralidade Art. 156-A CRFB/88</a:t>
            </a:r>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Inciso I:</a:t>
            </a:r>
            <a:r>
              <a:rPr b="0" i="0" lang="pt-BR" sz="1400" u="none" cap="none" strike="noStrike">
                <a:solidFill>
                  <a:srgbClr val="000000"/>
                </a:solidFill>
                <a:latin typeface="Arial"/>
                <a:ea typeface="Arial"/>
                <a:cs typeface="Arial"/>
                <a:sym typeface="Arial"/>
              </a:rPr>
              <a:t> Base ampla de incidência</a:t>
            </a:r>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Incisos II e III:</a:t>
            </a:r>
            <a:r>
              <a:rPr b="0" i="0" lang="pt-BR" sz="1400" u="none" cap="none" strike="noStrike">
                <a:solidFill>
                  <a:srgbClr val="000000"/>
                </a:solidFill>
                <a:latin typeface="Arial"/>
                <a:ea typeface="Arial"/>
                <a:cs typeface="Arial"/>
                <a:sym typeface="Arial"/>
              </a:rPr>
              <a:t> Princípio do destino no comércio internacional</a:t>
            </a:r>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Inciso VI:</a:t>
            </a:r>
            <a:r>
              <a:rPr b="0" i="0" lang="pt-BR" sz="1400" u="none" cap="none" strike="noStrike">
                <a:solidFill>
                  <a:srgbClr val="000000"/>
                </a:solidFill>
                <a:latin typeface="Arial"/>
                <a:ea typeface="Arial"/>
                <a:cs typeface="Arial"/>
                <a:sym typeface="Arial"/>
              </a:rPr>
              <a:t> Homogeneidade de alíquotas</a:t>
            </a:r>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Inciso VII:</a:t>
            </a:r>
            <a:r>
              <a:rPr b="0" i="0" lang="pt-BR" sz="1400" u="none" cap="none" strike="noStrike">
                <a:solidFill>
                  <a:srgbClr val="000000"/>
                </a:solidFill>
                <a:latin typeface="Arial"/>
                <a:ea typeface="Arial"/>
                <a:cs typeface="Arial"/>
                <a:sym typeface="Arial"/>
              </a:rPr>
              <a:t> Princípio do destino nas operações internas</a:t>
            </a:r>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Inciso VIII:</a:t>
            </a:r>
            <a:r>
              <a:rPr b="0" i="0" lang="pt-BR" sz="1400" u="none" cap="none" strike="noStrike">
                <a:solidFill>
                  <a:srgbClr val="000000"/>
                </a:solidFill>
                <a:latin typeface="Arial"/>
                <a:ea typeface="Arial"/>
                <a:cs typeface="Arial"/>
                <a:sym typeface="Arial"/>
              </a:rPr>
              <a:t> Não cumulatividade plena</a:t>
            </a:r>
            <a:endParaRPr/>
          </a:p>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Inciso X:</a:t>
            </a:r>
            <a:r>
              <a:rPr b="0" i="0" lang="pt-BR" sz="1400" u="none" cap="none" strike="noStrike">
                <a:solidFill>
                  <a:srgbClr val="000000"/>
                </a:solidFill>
                <a:latin typeface="Arial"/>
                <a:ea typeface="Arial"/>
                <a:cs typeface="Arial"/>
                <a:sym typeface="Arial"/>
              </a:rPr>
              <a:t> Proibição de incentivos e regimes favorecidos fora das hipóteses constitucionais</a:t>
            </a:r>
            <a:endParaRPr/>
          </a:p>
          <a:p>
            <a:pPr indent="0" lvl="0" marL="0" marR="0" rtl="0" algn="just">
              <a:lnSpc>
                <a:spcPct val="15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 name="Shape 32"/>
        <p:cNvGrpSpPr/>
        <p:nvPr/>
      </p:nvGrpSpPr>
      <p:grpSpPr>
        <a:xfrm>
          <a:off x="0" y="0"/>
          <a:ext cx="0" cy="0"/>
          <a:chOff x="0" y="0"/>
          <a:chExt cx="0" cy="0"/>
        </a:xfrm>
      </p:grpSpPr>
      <p:pic>
        <p:nvPicPr>
          <p:cNvPr id="33" name="Google Shape;33;p3"/>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34" name="Google Shape;34;p3"/>
          <p:cNvSpPr txBox="1"/>
          <p:nvPr/>
        </p:nvSpPr>
        <p:spPr>
          <a:xfrm>
            <a:off x="688256" y="349445"/>
            <a:ext cx="7777317" cy="33547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4000" u="none" cap="none" strike="noStrike">
              <a:solidFill>
                <a:schemeClr val="dk1"/>
              </a:solidFill>
              <a:latin typeface="Book Antiqua"/>
              <a:ea typeface="Book Antiqua"/>
              <a:cs typeface="Book Antiqua"/>
              <a:sym typeface="Book Antiqua"/>
            </a:endParaRPr>
          </a:p>
          <a:p>
            <a:pPr indent="0" lvl="0" marL="0" marR="0" rtl="0" algn="ctr">
              <a:lnSpc>
                <a:spcPct val="100000"/>
              </a:lnSpc>
              <a:spcBef>
                <a:spcPts val="0"/>
              </a:spcBef>
              <a:spcAft>
                <a:spcPts val="0"/>
              </a:spcAft>
              <a:buNone/>
            </a:pPr>
            <a:r>
              <a:rPr b="0" i="0" lang="pt-BR" sz="4000" u="none" cap="none" strike="noStrike">
                <a:solidFill>
                  <a:schemeClr val="dk1"/>
                </a:solidFill>
                <a:latin typeface="Book Antiqua"/>
                <a:ea typeface="Book Antiqua"/>
                <a:cs typeface="Book Antiqua"/>
                <a:sym typeface="Book Antiqua"/>
              </a:rPr>
              <a:t>Federalismo Fiscal, Competência Tributária e Reforma (EC 132/2023)</a:t>
            </a:r>
            <a:endParaRPr b="1" i="0" sz="4000" u="none" cap="none" strike="noStrike">
              <a:solidFill>
                <a:srgbClr val="000000"/>
              </a:solidFill>
              <a:latin typeface="Book Antiqua"/>
              <a:ea typeface="Book Antiqua"/>
              <a:cs typeface="Book Antiqua"/>
              <a:sym typeface="Book Antiqua"/>
            </a:endParaRPr>
          </a:p>
          <a:p>
            <a:pPr indent="0" lvl="0" marL="0" marR="0" rtl="0" algn="just">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7" name="Shape 197"/>
        <p:cNvGrpSpPr/>
        <p:nvPr/>
      </p:nvGrpSpPr>
      <p:grpSpPr>
        <a:xfrm>
          <a:off x="0" y="0"/>
          <a:ext cx="0" cy="0"/>
          <a:chOff x="0" y="0"/>
          <a:chExt cx="0" cy="0"/>
        </a:xfrm>
      </p:grpSpPr>
      <p:pic>
        <p:nvPicPr>
          <p:cNvPr id="198" name="Google Shape;198;p30"/>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199" name="Google Shape;199;p30"/>
          <p:cNvSpPr txBox="1"/>
          <p:nvPr/>
        </p:nvSpPr>
        <p:spPr>
          <a:xfrm>
            <a:off x="101183" y="-18435"/>
            <a:ext cx="8941633" cy="38226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PRINCÍPIO DA LEGALIDADE</a:t>
            </a:r>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Art. 150, I, CF </a:t>
            </a:r>
            <a:r>
              <a:rPr b="0" i="0" lang="pt-BR" sz="1400" u="none" cap="none" strike="noStrike">
                <a:solidFill>
                  <a:srgbClr val="000000"/>
                </a:solidFill>
                <a:latin typeface="Arial"/>
                <a:ea typeface="Arial"/>
                <a:cs typeface="Arial"/>
                <a:sym typeface="Arial"/>
              </a:rPr>
              <a:t>(instituição ou majoração de tributo), </a:t>
            </a:r>
            <a:r>
              <a:rPr b="1" i="0" lang="pt-BR" sz="1400" u="none" cap="none" strike="noStrike">
                <a:solidFill>
                  <a:srgbClr val="000000"/>
                </a:solidFill>
                <a:latin typeface="Arial"/>
                <a:ea typeface="Arial"/>
                <a:cs typeface="Arial"/>
                <a:sym typeface="Arial"/>
              </a:rPr>
              <a:t>art. 3 e art. 97, CTN </a:t>
            </a:r>
            <a:r>
              <a:rPr b="0" i="0" lang="pt-BR" sz="1400" u="none" cap="none" strike="noStrike">
                <a:solidFill>
                  <a:srgbClr val="000000"/>
                </a:solidFill>
                <a:latin typeface="Arial"/>
                <a:ea typeface="Arial"/>
                <a:cs typeface="Arial"/>
                <a:sym typeface="Arial"/>
              </a:rPr>
              <a:t>(redução ou extinção) – paralelismo das formas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Princípio da Tipicidade Tributária:  </a:t>
            </a:r>
            <a:r>
              <a:rPr b="1" i="0" lang="pt-BR" sz="1400" u="none" cap="none" strike="noStrike">
                <a:solidFill>
                  <a:srgbClr val="000000"/>
                </a:solidFill>
                <a:latin typeface="Arial"/>
                <a:ea typeface="Arial"/>
                <a:cs typeface="Arial"/>
                <a:sym typeface="Arial"/>
              </a:rPr>
              <a:t>princípio constitucional implícito. Decorre do princípio da legalidade</a:t>
            </a:r>
            <a:r>
              <a:rPr b="0" i="0" lang="pt-BR" sz="1400" u="none" cap="none" strike="noStrike">
                <a:solidFill>
                  <a:srgbClr val="000000"/>
                </a:solidFill>
                <a:latin typeface="Arial"/>
                <a:ea typeface="Arial"/>
                <a:cs typeface="Arial"/>
                <a:sym typeface="Arial"/>
              </a:rPr>
              <a:t>. O </a:t>
            </a:r>
            <a:r>
              <a:rPr b="1" i="0" lang="pt-BR" sz="1400" u="none" cap="none" strike="noStrike">
                <a:solidFill>
                  <a:srgbClr val="000000"/>
                </a:solidFill>
                <a:latin typeface="Arial"/>
                <a:ea typeface="Arial"/>
                <a:cs typeface="Arial"/>
                <a:sym typeface="Arial"/>
              </a:rPr>
              <a:t>princípio da tipicidade tributária </a:t>
            </a:r>
            <a:r>
              <a:rPr b="0" i="0" lang="pt-BR" sz="1400" u="none" cap="none" strike="noStrike">
                <a:solidFill>
                  <a:srgbClr val="000000"/>
                </a:solidFill>
                <a:latin typeface="Arial"/>
                <a:ea typeface="Arial"/>
                <a:cs typeface="Arial"/>
                <a:sym typeface="Arial"/>
              </a:rPr>
              <a:t>estabelece que </a:t>
            </a:r>
            <a:r>
              <a:rPr b="1" i="0" lang="pt-BR" sz="1400" u="none" cap="none" strike="noStrike">
                <a:solidFill>
                  <a:srgbClr val="000000"/>
                </a:solidFill>
                <a:latin typeface="Arial"/>
                <a:ea typeface="Arial"/>
                <a:cs typeface="Arial"/>
                <a:sym typeface="Arial"/>
              </a:rPr>
              <a:t>todos os elementos do fato gerador devem estar previstos em lei</a:t>
            </a:r>
            <a:r>
              <a:rPr b="0" i="0" lang="pt-BR" sz="1400" u="none" cap="none" strike="noStrike">
                <a:solidFill>
                  <a:srgbClr val="000000"/>
                </a:solidFill>
                <a:latin typeface="Arial"/>
                <a:ea typeface="Arial"/>
                <a:cs typeface="Arial"/>
                <a:sym typeface="Arial"/>
              </a:rPr>
              <a:t>. </a:t>
            </a:r>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A </a:t>
            </a:r>
            <a:r>
              <a:rPr b="1" i="0" lang="pt-BR" sz="1400" u="none" cap="none" strike="noStrike">
                <a:solidFill>
                  <a:srgbClr val="000000"/>
                </a:solidFill>
                <a:latin typeface="Arial"/>
                <a:ea typeface="Arial"/>
                <a:cs typeface="Arial"/>
                <a:sym typeface="Arial"/>
              </a:rPr>
              <a:t>diferença principal </a:t>
            </a:r>
            <a:r>
              <a:rPr b="0" i="0" lang="pt-BR" sz="1400" u="none" cap="none" strike="noStrike">
                <a:solidFill>
                  <a:srgbClr val="000000"/>
                </a:solidFill>
                <a:latin typeface="Arial"/>
                <a:ea typeface="Arial"/>
                <a:cs typeface="Arial"/>
                <a:sym typeface="Arial"/>
              </a:rPr>
              <a:t>entre </a:t>
            </a:r>
            <a:r>
              <a:rPr b="1" i="0" lang="pt-BR" sz="1400" u="none" cap="none" strike="noStrike">
                <a:solidFill>
                  <a:srgbClr val="000000"/>
                </a:solidFill>
                <a:latin typeface="Arial"/>
                <a:ea typeface="Arial"/>
                <a:cs typeface="Arial"/>
                <a:sym typeface="Arial"/>
              </a:rPr>
              <a:t>tipicidade e legalidade </a:t>
            </a:r>
            <a:r>
              <a:rPr b="0" i="0" lang="pt-BR" sz="1400" u="none" cap="none" strike="noStrike">
                <a:solidFill>
                  <a:srgbClr val="000000"/>
                </a:solidFill>
                <a:latin typeface="Arial"/>
                <a:ea typeface="Arial"/>
                <a:cs typeface="Arial"/>
                <a:sym typeface="Arial"/>
              </a:rPr>
              <a:t>é o </a:t>
            </a:r>
            <a:r>
              <a:rPr b="1" i="0" lang="pt-BR" sz="1400" u="none" cap="none" strike="noStrike">
                <a:solidFill>
                  <a:srgbClr val="000000"/>
                </a:solidFill>
                <a:latin typeface="Arial"/>
                <a:ea typeface="Arial"/>
                <a:cs typeface="Arial"/>
                <a:sym typeface="Arial"/>
              </a:rPr>
              <a:t>enfoque</a:t>
            </a:r>
            <a:r>
              <a:rPr b="0" i="0" lang="pt-BR" sz="1400" u="none" cap="none" strike="noStrike">
                <a:solidFill>
                  <a:srgbClr val="000000"/>
                </a:solidFill>
                <a:latin typeface="Arial"/>
                <a:ea typeface="Arial"/>
                <a:cs typeface="Arial"/>
                <a:sym typeface="Arial"/>
              </a:rPr>
              <a:t>. </a:t>
            </a:r>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No </a:t>
            </a:r>
            <a:r>
              <a:rPr b="1" i="0" lang="pt-BR" sz="1400" u="none" cap="none" strike="noStrike">
                <a:solidFill>
                  <a:srgbClr val="000000"/>
                </a:solidFill>
                <a:latin typeface="Arial"/>
                <a:ea typeface="Arial"/>
                <a:cs typeface="Arial"/>
                <a:sym typeface="Arial"/>
              </a:rPr>
              <a:t>princípio da legalidade </a:t>
            </a:r>
            <a:r>
              <a:rPr b="0" i="0" lang="pt-BR" sz="1400" u="none" cap="none" strike="noStrike">
                <a:solidFill>
                  <a:srgbClr val="000000"/>
                </a:solidFill>
                <a:latin typeface="Arial"/>
                <a:ea typeface="Arial"/>
                <a:cs typeface="Arial"/>
                <a:sym typeface="Arial"/>
              </a:rPr>
              <a:t>o enfoque é na </a:t>
            </a:r>
            <a:r>
              <a:rPr b="1" i="0" lang="pt-BR" sz="1400" u="none" cap="none" strike="noStrike">
                <a:solidFill>
                  <a:srgbClr val="000000"/>
                </a:solidFill>
                <a:latin typeface="Arial"/>
                <a:ea typeface="Arial"/>
                <a:cs typeface="Arial"/>
                <a:sym typeface="Arial"/>
              </a:rPr>
              <a:t>forma</a:t>
            </a:r>
            <a:r>
              <a:rPr b="0" i="0" lang="pt-BR" sz="1400" u="none" cap="none" strike="noStrike">
                <a:solidFill>
                  <a:srgbClr val="000000"/>
                </a:solidFill>
                <a:latin typeface="Arial"/>
                <a:ea typeface="Arial"/>
                <a:cs typeface="Arial"/>
                <a:sym typeface="Arial"/>
              </a:rPr>
              <a:t>. </a:t>
            </a:r>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Já no </a:t>
            </a:r>
            <a:r>
              <a:rPr b="1" i="0" lang="pt-BR" sz="1400" u="none" cap="none" strike="noStrike">
                <a:solidFill>
                  <a:srgbClr val="000000"/>
                </a:solidFill>
                <a:latin typeface="Arial"/>
                <a:ea typeface="Arial"/>
                <a:cs typeface="Arial"/>
                <a:sym typeface="Arial"/>
              </a:rPr>
              <a:t>princípio da tipicidade </a:t>
            </a:r>
            <a:r>
              <a:rPr b="0" i="0" lang="pt-BR" sz="1400" u="none" cap="none" strike="noStrike">
                <a:solidFill>
                  <a:srgbClr val="000000"/>
                </a:solidFill>
                <a:latin typeface="Arial"/>
                <a:ea typeface="Arial"/>
                <a:cs typeface="Arial"/>
                <a:sym typeface="Arial"/>
              </a:rPr>
              <a:t>a preocupação é com o </a:t>
            </a:r>
            <a:r>
              <a:rPr b="1" i="0" lang="pt-BR" sz="1400" u="none" cap="none" strike="noStrike">
                <a:solidFill>
                  <a:srgbClr val="000000"/>
                </a:solidFill>
                <a:latin typeface="Arial"/>
                <a:ea typeface="Arial"/>
                <a:cs typeface="Arial"/>
                <a:sym typeface="Arial"/>
              </a:rPr>
              <a:t>conteúdo</a:t>
            </a:r>
            <a:r>
              <a:rPr b="0" i="0" lang="pt-BR" sz="1400" u="none" cap="none" strike="noStrike">
                <a:solidFill>
                  <a:srgbClr val="000000"/>
                </a:solidFill>
                <a:latin typeface="Arial"/>
                <a:ea typeface="Arial"/>
                <a:cs typeface="Arial"/>
                <a:sym typeface="Arial"/>
              </a:rPr>
              <a:t>, </a:t>
            </a:r>
            <a:r>
              <a:rPr b="1" i="0" lang="pt-BR" sz="1400" u="none" cap="none" strike="noStrike">
                <a:solidFill>
                  <a:srgbClr val="000000"/>
                </a:solidFill>
                <a:latin typeface="Arial"/>
                <a:ea typeface="Arial"/>
                <a:cs typeface="Arial"/>
                <a:sym typeface="Arial"/>
              </a:rPr>
              <a:t>o que a lei deve explicitar</a:t>
            </a:r>
            <a:r>
              <a:rPr b="0" i="0" lang="pt-BR" sz="1400" u="none" cap="none" strike="noStrike">
                <a:solidFill>
                  <a:srgbClr val="000000"/>
                </a:solidFill>
                <a:latin typeface="Arial"/>
                <a:ea typeface="Arial"/>
                <a:cs typeface="Arial"/>
                <a:sym typeface="Arial"/>
              </a:rPr>
              <a:t>, o que tem que estar claramente tipificado naquela lei </a:t>
            </a:r>
            <a:endParaRPr b="1" i="0" sz="71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3" name="Shape 203"/>
        <p:cNvGrpSpPr/>
        <p:nvPr/>
      </p:nvGrpSpPr>
      <p:grpSpPr>
        <a:xfrm>
          <a:off x="0" y="0"/>
          <a:ext cx="0" cy="0"/>
          <a:chOff x="0" y="0"/>
          <a:chExt cx="0" cy="0"/>
        </a:xfrm>
      </p:grpSpPr>
      <p:pic>
        <p:nvPicPr>
          <p:cNvPr id="204" name="Google Shape;204;p31"/>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05" name="Google Shape;205;p31"/>
          <p:cNvSpPr txBox="1"/>
          <p:nvPr/>
        </p:nvSpPr>
        <p:spPr>
          <a:xfrm>
            <a:off x="101183" y="-18435"/>
            <a:ext cx="8941633" cy="529529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Noto Sans Symbols"/>
              <a:buChar char="▪"/>
            </a:pPr>
            <a:r>
              <a:rPr b="1" i="0" lang="pt-BR" sz="1400" u="none" cap="none" strike="noStrike">
                <a:solidFill>
                  <a:srgbClr val="000000"/>
                </a:solidFill>
                <a:latin typeface="Arial"/>
                <a:ea typeface="Arial"/>
                <a:cs typeface="Arial"/>
                <a:sym typeface="Arial"/>
              </a:rPr>
              <a:t>Espécies:</a:t>
            </a:r>
            <a:endParaRPr b="0" i="0" sz="1400" u="none" cap="none" strike="noStrike">
              <a:solidFill>
                <a:srgbClr val="000000"/>
              </a:solidFill>
              <a:latin typeface="Arial"/>
              <a:ea typeface="Arial"/>
              <a:cs typeface="Arial"/>
              <a:sym typeface="Arial"/>
            </a:endParaRPr>
          </a:p>
          <a:p>
            <a:pPr indent="-342900" lvl="0" marL="342900" marR="0" rtl="0" algn="just">
              <a:lnSpc>
                <a:spcPct val="150000"/>
              </a:lnSpc>
              <a:spcBef>
                <a:spcPts val="0"/>
              </a:spcBef>
              <a:spcAft>
                <a:spcPts val="0"/>
              </a:spcAft>
              <a:buClr>
                <a:srgbClr val="000000"/>
              </a:buClr>
              <a:buSzPts val="1400"/>
              <a:buFont typeface="Arial"/>
              <a:buAutoNum type="arabicPeriod"/>
            </a:pPr>
            <a:r>
              <a:rPr b="1" i="0" lang="pt-BR" sz="1400" u="none" cap="none" strike="noStrike">
                <a:solidFill>
                  <a:srgbClr val="000000"/>
                </a:solidFill>
                <a:latin typeface="Arial"/>
                <a:ea typeface="Arial"/>
                <a:cs typeface="Arial"/>
                <a:sym typeface="Arial"/>
              </a:rPr>
              <a:t>tipicidade fechada (cerrada) </a:t>
            </a:r>
            <a:r>
              <a:rPr b="0" i="0" lang="pt-BR" sz="1400" u="none" cap="none" strike="noStrike">
                <a:solidFill>
                  <a:srgbClr val="000000"/>
                </a:solidFill>
                <a:latin typeface="Arial"/>
                <a:ea typeface="Arial"/>
                <a:cs typeface="Arial"/>
                <a:sym typeface="Arial"/>
              </a:rPr>
              <a:t>não admite a utilização de conceitos indeterminados, em aberto para a definição do fato gerador. É a ideia de legalidade estrita, </a:t>
            </a:r>
            <a:r>
              <a:rPr b="1" i="0" lang="pt-BR" sz="1400" u="none" cap="none" strike="noStrike">
                <a:solidFill>
                  <a:srgbClr val="000000"/>
                </a:solidFill>
                <a:latin typeface="Arial"/>
                <a:ea typeface="Arial"/>
                <a:cs typeface="Arial"/>
                <a:sym typeface="Arial"/>
              </a:rPr>
              <a:t>todos os elementos devem estar definidos na norma. </a:t>
            </a:r>
            <a:r>
              <a:rPr b="0" i="0" lang="pt-BR" sz="1400" u="none" cap="none" strike="noStrike">
                <a:solidFill>
                  <a:srgbClr val="000000"/>
                </a:solidFill>
                <a:latin typeface="Arial"/>
                <a:ea typeface="Arial"/>
                <a:cs typeface="Arial"/>
                <a:sym typeface="Arial"/>
              </a:rPr>
              <a:t>ALBERTO XAVIER, PAULO DE BARROS CARVALHO, HUGO DE BRITO MACHADO, IVES GANDRA. </a:t>
            </a:r>
            <a:endParaRPr/>
          </a:p>
          <a:p>
            <a:pPr indent="-342900" lvl="0" marL="342900" marR="0" rtl="0" algn="just">
              <a:lnSpc>
                <a:spcPct val="150000"/>
              </a:lnSpc>
              <a:spcBef>
                <a:spcPts val="0"/>
              </a:spcBef>
              <a:spcAft>
                <a:spcPts val="0"/>
              </a:spcAft>
              <a:buClr>
                <a:srgbClr val="000000"/>
              </a:buClr>
              <a:buSzPts val="1400"/>
              <a:buFont typeface="Arial"/>
              <a:buAutoNum type="arabicPeriod"/>
            </a:pPr>
            <a:r>
              <a:rPr b="1" i="0" lang="pt-BR" sz="1400" u="none" cap="none" strike="noStrike">
                <a:solidFill>
                  <a:srgbClr val="000000"/>
                </a:solidFill>
                <a:latin typeface="Arial"/>
                <a:ea typeface="Arial"/>
                <a:cs typeface="Arial"/>
                <a:sym typeface="Arial"/>
              </a:rPr>
              <a:t>tipicidade aberta </a:t>
            </a:r>
            <a:r>
              <a:rPr b="0" i="0" lang="pt-BR" sz="1400" u="none" cap="none" strike="noStrike">
                <a:solidFill>
                  <a:srgbClr val="000000"/>
                </a:solidFill>
                <a:latin typeface="Arial"/>
                <a:ea typeface="Arial"/>
                <a:cs typeface="Arial"/>
                <a:sym typeface="Arial"/>
              </a:rPr>
              <a:t>pode-se utilizar </a:t>
            </a:r>
            <a:r>
              <a:rPr b="1" i="0" lang="pt-BR" sz="1400" u="none" cap="none" strike="noStrike">
                <a:solidFill>
                  <a:srgbClr val="000000"/>
                </a:solidFill>
                <a:latin typeface="Arial"/>
                <a:ea typeface="Arial"/>
                <a:cs typeface="Arial"/>
                <a:sym typeface="Arial"/>
              </a:rPr>
              <a:t>conceitos abertos, pode delegar ao decreto elementos que não são tão fundamentais - só se pode delegar o que não é fundamental a definição dos elementos - aspectos administrativos, fazendários, acessórios. Ponderação: legalidade estrita, segurança jurídica e isonomia, capacidade contributiva</a:t>
            </a:r>
            <a:r>
              <a:rPr b="0" i="0" lang="pt-BR" sz="1400" u="none" cap="none" strike="noStrike">
                <a:solidFill>
                  <a:srgbClr val="000000"/>
                </a:solidFill>
                <a:latin typeface="Arial"/>
                <a:ea typeface="Arial"/>
                <a:cs typeface="Arial"/>
                <a:sym typeface="Arial"/>
              </a:rPr>
              <a:t>, que são </a:t>
            </a:r>
            <a:r>
              <a:rPr b="1" i="0" lang="pt-BR" sz="1400" u="none" cap="none" strike="noStrike">
                <a:solidFill>
                  <a:srgbClr val="000000"/>
                </a:solidFill>
                <a:latin typeface="Arial"/>
                <a:ea typeface="Arial"/>
                <a:cs typeface="Arial"/>
                <a:sym typeface="Arial"/>
              </a:rPr>
              <a:t>princípios ligados à justiça fiscal  </a:t>
            </a:r>
            <a:r>
              <a:rPr b="0" i="0" lang="pt-BR" sz="1400" u="none" cap="none" strike="noStrike">
                <a:solidFill>
                  <a:srgbClr val="000000"/>
                </a:solidFill>
                <a:latin typeface="Arial"/>
                <a:ea typeface="Arial"/>
                <a:cs typeface="Arial"/>
                <a:sym typeface="Arial"/>
              </a:rPr>
              <a:t>RICARDO LOBO TORRES, do RICARDO LODI.</a:t>
            </a:r>
            <a:endParaRPr b="1"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rgbClr val="000000"/>
              </a:buClr>
              <a:buSzPts val="1400"/>
              <a:buFont typeface="Noto Sans Symbols"/>
              <a:buNone/>
            </a:pPr>
            <a:r>
              <a:t/>
            </a:r>
            <a:endParaRPr b="1"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1" i="0" lang="pt-BR" sz="1400" u="none" cap="none" strike="noStrike">
                <a:solidFill>
                  <a:srgbClr val="000000"/>
                </a:solidFill>
                <a:latin typeface="Arial"/>
                <a:ea typeface="Arial"/>
                <a:cs typeface="Arial"/>
                <a:sym typeface="Arial"/>
              </a:rPr>
              <a:t>Caso SAT</a:t>
            </a:r>
            <a:r>
              <a:rPr b="0" i="0" lang="pt-BR" sz="1400" u="none" cap="none" strike="noStrike">
                <a:solidFill>
                  <a:srgbClr val="000000"/>
                </a:solidFill>
                <a:latin typeface="Arial"/>
                <a:ea typeface="Arial"/>
                <a:cs typeface="Arial"/>
                <a:sym typeface="Arial"/>
              </a:rPr>
              <a:t> – alíquotas aplicáveis de acordo com o “grau de risco de acidente de trabalho” presente na “atividade preponderante”. Delegação legislativa para o MTPS. Constitucionalidade do art. 22, II, Lei 8212/91 e do art. 3º da Lei 7787/89(RE 343.446, j. 20/03/2003). STF: </a:t>
            </a:r>
            <a:r>
              <a:rPr b="1" i="0" lang="pt-BR" sz="1400" u="none" cap="none" strike="noStrike">
                <a:solidFill>
                  <a:srgbClr val="000000"/>
                </a:solidFill>
                <a:latin typeface="Arial"/>
                <a:ea typeface="Arial"/>
                <a:cs typeface="Arial"/>
                <a:sym typeface="Arial"/>
              </a:rPr>
              <a:t>RE 684.261 e no RE 677.725: </a:t>
            </a:r>
            <a:r>
              <a:rPr b="0" i="0" lang="pt-BR" sz="1400" u="none" cap="none" strike="noStrike">
                <a:solidFill>
                  <a:srgbClr val="000000"/>
                </a:solidFill>
                <a:latin typeface="Arial"/>
                <a:ea typeface="Arial"/>
                <a:cs typeface="Arial"/>
                <a:sym typeface="Arial"/>
              </a:rPr>
              <a:t>fato de a lei deixar para o regulamento a complementação dos conceitos de "atividade preponderante" e "grau de risco leve, médio e grave", não implica ofensa ao princípio da legalidade genérica, C.F., art. 5º, II, e da legalidade tributária, C.F., art. 150, I. IV. - Se o regulamento vai além do conteúdo da lei, a questão não é de inconstitucionalidade, mas de ilegalidade, matéria que não integra</a:t>
            </a:r>
            <a:r>
              <a:rPr b="0" i="0" lang="pt-BR" sz="1600" u="none" cap="none" strike="noStrike">
                <a:solidFill>
                  <a:srgbClr val="000000"/>
                </a:solidFill>
                <a:latin typeface="Arial"/>
                <a:ea typeface="Arial"/>
                <a:cs typeface="Arial"/>
                <a:sym typeface="Arial"/>
              </a:rPr>
              <a:t> </a:t>
            </a:r>
            <a:r>
              <a:rPr b="0" i="0" lang="pt-BR" sz="1400" u="none" cap="none" strike="noStrike">
                <a:solidFill>
                  <a:srgbClr val="000000"/>
                </a:solidFill>
                <a:latin typeface="Arial"/>
                <a:ea typeface="Arial"/>
                <a:cs typeface="Arial"/>
                <a:sym typeface="Arial"/>
              </a:rPr>
              <a:t>o contencioso constitucional. V. - Recurso extraordinário não conhecido</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71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9" name="Shape 209"/>
        <p:cNvGrpSpPr/>
        <p:nvPr/>
      </p:nvGrpSpPr>
      <p:grpSpPr>
        <a:xfrm>
          <a:off x="0" y="0"/>
          <a:ext cx="0" cy="0"/>
          <a:chOff x="0" y="0"/>
          <a:chExt cx="0" cy="0"/>
        </a:xfrm>
      </p:grpSpPr>
      <p:pic>
        <p:nvPicPr>
          <p:cNvPr id="210" name="Google Shape;210;p32"/>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11" name="Google Shape;211;p32"/>
          <p:cNvSpPr txBox="1"/>
          <p:nvPr/>
        </p:nvSpPr>
        <p:spPr>
          <a:xfrm>
            <a:off x="117987" y="88489"/>
            <a:ext cx="8924700" cy="4617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0" i="0" sz="1400" u="none" cap="none" strike="noStrike">
              <a:solidFill>
                <a:schemeClr val="lt2"/>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1" i="0" lang="pt-BR" sz="1400" u="none" cap="none" strike="noStrike">
                <a:solidFill>
                  <a:srgbClr val="000000"/>
                </a:solidFill>
                <a:latin typeface="Arial"/>
                <a:ea typeface="Arial"/>
                <a:cs typeface="Arial"/>
                <a:sym typeface="Arial"/>
              </a:rPr>
              <a:t>Conselhos profissionais </a:t>
            </a:r>
            <a:r>
              <a:rPr b="0" i="0" lang="pt-BR" sz="1400" u="none" cap="none" strike="noStrike">
                <a:solidFill>
                  <a:srgbClr val="000000"/>
                </a:solidFill>
                <a:latin typeface="Arial"/>
                <a:ea typeface="Arial"/>
                <a:cs typeface="Arial"/>
                <a:sym typeface="Arial"/>
              </a:rPr>
              <a:t>– ADIs 4697 e 4762 e RE 704.292 (constitucionalidade da Lei nº 12.514/2011 e inconstitucionalidade da Lei nº 11.000/2004)</a:t>
            </a:r>
            <a:endParaRPr/>
          </a:p>
          <a:p>
            <a:pPr indent="-285750" lvl="0" marL="285750" marR="0" rtl="0" algn="just">
              <a:lnSpc>
                <a:spcPct val="100000"/>
              </a:lnSpc>
              <a:spcBef>
                <a:spcPts val="0"/>
              </a:spcBef>
              <a:spcAft>
                <a:spcPts val="0"/>
              </a:spcAft>
              <a:buClr>
                <a:srgbClr val="000000"/>
              </a:buClr>
              <a:buSzPts val="1400"/>
              <a:buFont typeface="Arial"/>
              <a:buChar char="-"/>
            </a:pPr>
            <a:r>
              <a:rPr b="0" i="0" lang="pt-BR" sz="1400" u="none" cap="none" strike="noStrike">
                <a:solidFill>
                  <a:srgbClr val="000000"/>
                </a:solidFill>
                <a:latin typeface="Arial"/>
                <a:ea typeface="Arial"/>
                <a:cs typeface="Arial"/>
                <a:sym typeface="Arial"/>
              </a:rPr>
              <a:t>DISTINÇÃO: </a:t>
            </a:r>
            <a:r>
              <a:rPr b="1" i="0" lang="pt-BR" sz="1400" u="none" cap="none" strike="noStrike">
                <a:solidFill>
                  <a:srgbClr val="000000"/>
                </a:solidFill>
                <a:latin typeface="Arial"/>
                <a:ea typeface="Arial"/>
                <a:cs typeface="Arial"/>
                <a:sym typeface="Arial"/>
              </a:rPr>
              <a:t>fixação do limite máximo</a:t>
            </a:r>
            <a:r>
              <a:rPr b="0" i="0" lang="pt-BR" sz="1400" u="none" cap="none" strike="noStrike">
                <a:solidFill>
                  <a:srgbClr val="000000"/>
                </a:solidFill>
                <a:latin typeface="Arial"/>
                <a:ea typeface="Arial"/>
                <a:cs typeface="Arial"/>
                <a:sym typeface="Arial"/>
              </a:rPr>
              <a:t>. STF: É </a:t>
            </a:r>
            <a:r>
              <a:rPr b="1" i="0" lang="pt-BR" sz="1400" u="none" cap="none" strike="noStrike">
                <a:solidFill>
                  <a:srgbClr val="000000"/>
                </a:solidFill>
                <a:latin typeface="Arial"/>
                <a:ea typeface="Arial"/>
                <a:cs typeface="Arial"/>
                <a:sym typeface="Arial"/>
              </a:rPr>
              <a:t>inconstitucional</a:t>
            </a:r>
            <a:r>
              <a:rPr b="0" i="0" lang="pt-BR" sz="1400" u="none" cap="none" strike="noStrike">
                <a:solidFill>
                  <a:srgbClr val="000000"/>
                </a:solidFill>
                <a:latin typeface="Arial"/>
                <a:ea typeface="Arial"/>
                <a:cs typeface="Arial"/>
                <a:sym typeface="Arial"/>
              </a:rPr>
              <a:t>, por ofensa ao princípio da legalidade tributária, </a:t>
            </a:r>
            <a:r>
              <a:rPr b="1" i="0" lang="pt-BR" sz="1400" u="none" cap="none" strike="noStrike">
                <a:solidFill>
                  <a:srgbClr val="000000"/>
                </a:solidFill>
                <a:latin typeface="Arial"/>
                <a:ea typeface="Arial"/>
                <a:cs typeface="Arial"/>
                <a:sym typeface="Arial"/>
              </a:rPr>
              <a:t>lei que delega </a:t>
            </a:r>
            <a:r>
              <a:rPr b="0" i="0" lang="pt-BR" sz="1400" u="none" cap="none" strike="noStrike">
                <a:solidFill>
                  <a:srgbClr val="000000"/>
                </a:solidFill>
                <a:latin typeface="Arial"/>
                <a:ea typeface="Arial"/>
                <a:cs typeface="Arial"/>
                <a:sym typeface="Arial"/>
              </a:rPr>
              <a:t>aos conselhos de fiscalização de profissões regulamentadas a competência de fixar ou majorar, </a:t>
            </a:r>
            <a:r>
              <a:rPr b="1" i="0" lang="pt-BR" sz="1400" u="none" cap="none" strike="noStrike">
                <a:solidFill>
                  <a:srgbClr val="000000"/>
                </a:solidFill>
                <a:highlight>
                  <a:srgbClr val="FFFF00"/>
                </a:highlight>
                <a:latin typeface="Arial"/>
                <a:ea typeface="Arial"/>
                <a:cs typeface="Arial"/>
                <a:sym typeface="Arial"/>
              </a:rPr>
              <a:t>sem parâmetro legal</a:t>
            </a:r>
            <a:r>
              <a:rPr b="0" i="0" lang="pt-BR" sz="1400" u="none" cap="none" strike="noStrike">
                <a:solidFill>
                  <a:srgbClr val="000000"/>
                </a:solidFill>
                <a:latin typeface="Arial"/>
                <a:ea typeface="Arial"/>
                <a:cs typeface="Arial"/>
                <a:sym typeface="Arial"/>
              </a:rPr>
              <a:t>, o </a:t>
            </a:r>
            <a:r>
              <a:rPr b="1" i="0" lang="pt-BR" sz="1400" u="none" cap="none" strike="noStrike">
                <a:solidFill>
                  <a:srgbClr val="000000"/>
                </a:solidFill>
                <a:latin typeface="Arial"/>
                <a:ea typeface="Arial"/>
                <a:cs typeface="Arial"/>
                <a:sym typeface="Arial"/>
              </a:rPr>
              <a:t>valor das contribuições </a:t>
            </a:r>
            <a:r>
              <a:rPr b="0" i="0" lang="pt-BR" sz="1400" u="none" cap="none" strike="noStrike">
                <a:solidFill>
                  <a:srgbClr val="000000"/>
                </a:solidFill>
                <a:latin typeface="Arial"/>
                <a:ea typeface="Arial"/>
                <a:cs typeface="Arial"/>
                <a:sym typeface="Arial"/>
              </a:rPr>
              <a:t>de interesse das categorias profissionais e econômicas, usualmente cobradas sob o título de anuidades, </a:t>
            </a:r>
            <a:r>
              <a:rPr b="1" i="0" lang="pt-BR" sz="1400" u="none" cap="none" strike="noStrike">
                <a:solidFill>
                  <a:srgbClr val="000000"/>
                </a:solidFill>
                <a:latin typeface="Arial"/>
                <a:ea typeface="Arial"/>
                <a:cs typeface="Arial"/>
                <a:sym typeface="Arial"/>
              </a:rPr>
              <a:t>vedada, ademais, a atualização desse valor pelos conselhos em percentual superior aos índices legalmente previstos.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pt-BR" sz="1400" u="none" cap="none" strike="noStrike">
                <a:solidFill>
                  <a:srgbClr val="000000"/>
                </a:solidFill>
                <a:latin typeface="Arial"/>
                <a:ea typeface="Arial"/>
                <a:cs typeface="Arial"/>
                <a:sym typeface="Arial"/>
              </a:rPr>
              <a:t>“1. </a:t>
            </a:r>
            <a:r>
              <a:rPr b="1" i="0" lang="pt-BR" sz="1400" u="none" cap="none" strike="noStrike">
                <a:solidFill>
                  <a:srgbClr val="000000"/>
                </a:solidFill>
                <a:latin typeface="Arial"/>
                <a:ea typeface="Arial"/>
                <a:cs typeface="Arial"/>
                <a:sym typeface="Arial"/>
              </a:rPr>
              <a:t>Na jurisprudência atual da Corte, o princípio da reserva de lei não é absoluto. </a:t>
            </a:r>
            <a:r>
              <a:rPr b="1" i="0" lang="pt-BR" sz="1400" u="sng" cap="none" strike="noStrike">
                <a:solidFill>
                  <a:srgbClr val="000000"/>
                </a:solidFill>
                <a:latin typeface="Arial"/>
                <a:ea typeface="Arial"/>
                <a:cs typeface="Arial"/>
                <a:sym typeface="Arial"/>
              </a:rPr>
              <a:t>Caminha-se para uma </a:t>
            </a:r>
            <a:r>
              <a:rPr b="1" i="0" lang="pt-BR" sz="1400" u="sng" cap="none" strike="noStrike">
                <a:solidFill>
                  <a:srgbClr val="000000"/>
                </a:solidFill>
                <a:highlight>
                  <a:srgbClr val="FFFF00"/>
                </a:highlight>
                <a:latin typeface="Arial"/>
                <a:ea typeface="Arial"/>
                <a:cs typeface="Arial"/>
                <a:sym typeface="Arial"/>
              </a:rPr>
              <a:t>legalidade suficiente</a:t>
            </a:r>
            <a:r>
              <a:rPr b="0" i="0" lang="pt-BR" sz="1400" u="none" cap="none" strike="noStrike">
                <a:solidFill>
                  <a:srgbClr val="000000"/>
                </a:solidFill>
                <a:latin typeface="Arial"/>
                <a:ea typeface="Arial"/>
                <a:cs typeface="Arial"/>
                <a:sym typeface="Arial"/>
              </a:rPr>
              <a:t>, sendo que sua maior ou menor abertura depende da natureza e da estrutura do tributo a que se aplica. No tocante às taxas cobradas em razão do exercício do poder de polícia, por força da ausência de exauriente e minuciosa definição legal dos serviços compreendidos, admite-se o especial diálogo da lei com os regulamentos na fixação do aspecto quantitativo da regra matriz de incidência. </a:t>
            </a:r>
            <a:r>
              <a:rPr b="1" i="0" lang="pt-BR" sz="1400" u="none" cap="none" strike="noStrike">
                <a:solidFill>
                  <a:srgbClr val="000000"/>
                </a:solidFill>
                <a:latin typeface="Arial"/>
                <a:ea typeface="Arial"/>
                <a:cs typeface="Arial"/>
                <a:sym typeface="Arial"/>
              </a:rPr>
              <a:t>A lei autorizadora, em todo caso, deve ser legitimamente justificada e o diálogo com o regulamento deve-se dar em termos de </a:t>
            </a:r>
            <a:r>
              <a:rPr b="1" i="0" lang="pt-BR" sz="1400" u="sng" cap="none" strike="noStrike">
                <a:solidFill>
                  <a:srgbClr val="000000"/>
                </a:solidFill>
                <a:latin typeface="Arial"/>
                <a:ea typeface="Arial"/>
                <a:cs typeface="Arial"/>
                <a:sym typeface="Arial"/>
              </a:rPr>
              <a:t>subordinação, desenvolvimento e complementariedade</a:t>
            </a:r>
            <a:r>
              <a:rPr b="0" i="0" lang="pt-BR" sz="1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RESERVA DE LEI:</a:t>
            </a:r>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Índice de correção monetária </a:t>
            </a:r>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Sujeito passivo</a:t>
            </a:r>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pt-BR" sz="1400" u="none" cap="none" strike="noStrike">
                <a:solidFill>
                  <a:srgbClr val="000000"/>
                </a:solidFill>
                <a:latin typeface="Arial"/>
                <a:ea typeface="Arial"/>
                <a:cs typeface="Arial"/>
                <a:sym typeface="Arial"/>
              </a:rPr>
              <a:t>Teto máximo do valor do tributo  - para que não seja confiscatório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5" name="Shape 215"/>
        <p:cNvGrpSpPr/>
        <p:nvPr/>
      </p:nvGrpSpPr>
      <p:grpSpPr>
        <a:xfrm>
          <a:off x="0" y="0"/>
          <a:ext cx="0" cy="0"/>
          <a:chOff x="0" y="0"/>
          <a:chExt cx="0" cy="0"/>
        </a:xfrm>
      </p:grpSpPr>
      <p:pic>
        <p:nvPicPr>
          <p:cNvPr id="216" name="Google Shape;216;p33"/>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17" name="Google Shape;217;p33"/>
          <p:cNvSpPr txBox="1"/>
          <p:nvPr/>
        </p:nvSpPr>
        <p:spPr>
          <a:xfrm>
            <a:off x="101183" y="-18435"/>
            <a:ext cx="8941633" cy="429502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400"/>
              <a:buFont typeface="Arial"/>
              <a:buNone/>
            </a:pPr>
            <a:br>
              <a:rPr b="0" i="0" lang="pt-BR" sz="1400" u="none" cap="none" strike="noStrike">
                <a:solidFill>
                  <a:srgbClr val="000000"/>
                </a:solidFill>
                <a:latin typeface="Arial"/>
                <a:ea typeface="Arial"/>
                <a:cs typeface="Arial"/>
                <a:sym typeface="Arial"/>
              </a:rPr>
            </a:br>
            <a:r>
              <a:rPr b="1" i="0" lang="pt-BR" sz="1400" u="none" cap="none" strike="noStrike">
                <a:solidFill>
                  <a:srgbClr val="000000"/>
                </a:solidFill>
                <a:latin typeface="Arial"/>
                <a:ea typeface="Arial"/>
                <a:cs typeface="Arial"/>
                <a:sym typeface="Arial"/>
              </a:rPr>
              <a:t>IPTU</a:t>
            </a:r>
            <a:br>
              <a:rPr b="0" i="0" lang="pt-BR" sz="1400" u="none" cap="none" strike="noStrike">
                <a:solidFill>
                  <a:srgbClr val="000000"/>
                </a:solidFill>
                <a:latin typeface="Arial"/>
                <a:ea typeface="Arial"/>
                <a:cs typeface="Arial"/>
                <a:sym typeface="Arial"/>
              </a:rPr>
            </a:br>
            <a:r>
              <a:rPr b="0" i="0" lang="pt-BR" sz="1400" u="none" cap="none" strike="noStrike">
                <a:solidFill>
                  <a:srgbClr val="000000"/>
                </a:solidFill>
                <a:latin typeface="Arial"/>
                <a:ea typeface="Arial"/>
                <a:cs typeface="Arial"/>
                <a:sym typeface="Arial"/>
              </a:rPr>
              <a:t>Art. 97. Somente a lei pode estabelecer:</a:t>
            </a:r>
            <a:br>
              <a:rPr b="0" i="0" lang="pt-BR" sz="1400" u="none" cap="none" strike="noStrike">
                <a:solidFill>
                  <a:srgbClr val="000000"/>
                </a:solidFill>
                <a:latin typeface="Arial"/>
                <a:ea typeface="Arial"/>
                <a:cs typeface="Arial"/>
                <a:sym typeface="Arial"/>
              </a:rPr>
            </a:br>
            <a:r>
              <a:rPr b="0" i="0" lang="pt-BR" sz="1400" u="none" cap="none" strike="noStrike">
                <a:solidFill>
                  <a:srgbClr val="000000"/>
                </a:solidFill>
                <a:latin typeface="Arial"/>
                <a:ea typeface="Arial"/>
                <a:cs typeface="Arial"/>
                <a:sym typeface="Arial"/>
              </a:rPr>
              <a:t>II - a majoração de tributos, ou sua redução, ressalvado o disposto nos arts. 21, 26, 39, 57 e 65;</a:t>
            </a:r>
            <a:br>
              <a:rPr b="0" i="0" lang="pt-BR" sz="1400" u="none" cap="none" strike="noStrike">
                <a:solidFill>
                  <a:srgbClr val="000000"/>
                </a:solidFill>
                <a:latin typeface="Arial"/>
                <a:ea typeface="Arial"/>
                <a:cs typeface="Arial"/>
                <a:sym typeface="Arial"/>
              </a:rPr>
            </a:br>
            <a:r>
              <a:rPr b="0" i="0" lang="pt-BR" sz="1400" u="none" cap="none" strike="noStrike">
                <a:solidFill>
                  <a:srgbClr val="000000"/>
                </a:solidFill>
                <a:latin typeface="Arial"/>
                <a:ea typeface="Arial"/>
                <a:cs typeface="Arial"/>
                <a:sym typeface="Arial"/>
              </a:rPr>
              <a:t>§ 1º Equipara-se à majoração do tributo a modificação da sua base de cálculo, que importe em torná-lo mais oneroso.</a:t>
            </a:r>
            <a:br>
              <a:rPr b="0" i="0" lang="pt-BR" sz="1400" u="none" cap="none" strike="noStrike">
                <a:solidFill>
                  <a:srgbClr val="000000"/>
                </a:solidFill>
                <a:latin typeface="Arial"/>
                <a:ea typeface="Arial"/>
                <a:cs typeface="Arial"/>
                <a:sym typeface="Arial"/>
              </a:rPr>
            </a:br>
            <a:br>
              <a:rPr b="0" i="0" lang="pt-BR" sz="1400" u="none" cap="none" strike="noStrike">
                <a:solidFill>
                  <a:srgbClr val="000000"/>
                </a:solidFill>
                <a:latin typeface="Arial"/>
                <a:ea typeface="Arial"/>
                <a:cs typeface="Arial"/>
                <a:sym typeface="Arial"/>
              </a:rPr>
            </a:br>
            <a:r>
              <a:rPr b="0" i="0" lang="pt-BR" sz="1400" u="none" cap="none" strike="noStrike">
                <a:solidFill>
                  <a:srgbClr val="000000"/>
                </a:solidFill>
                <a:latin typeface="Arial"/>
                <a:ea typeface="Arial"/>
                <a:cs typeface="Arial"/>
                <a:sym typeface="Arial"/>
              </a:rPr>
              <a:t>Fórmula RJ: (área do imóvel X Valor unitário padrão (PGV) X fatores de correção). </a:t>
            </a:r>
            <a:br>
              <a:rPr b="0" i="0" lang="pt-BR" sz="1400" u="none" cap="none" strike="noStrike">
                <a:solidFill>
                  <a:srgbClr val="000000"/>
                </a:solidFill>
                <a:latin typeface="Arial"/>
                <a:ea typeface="Arial"/>
                <a:cs typeface="Arial"/>
                <a:sym typeface="Arial"/>
              </a:rPr>
            </a:br>
            <a:br>
              <a:rPr b="0" i="0" lang="pt-BR" sz="1400" u="none" cap="none" strike="noStrike">
                <a:solidFill>
                  <a:srgbClr val="000000"/>
                </a:solidFill>
                <a:latin typeface="Arial"/>
                <a:ea typeface="Arial"/>
                <a:cs typeface="Arial"/>
                <a:sym typeface="Arial"/>
              </a:rPr>
            </a:br>
            <a:r>
              <a:rPr b="1" i="0" lang="pt-BR" sz="1400" u="sng" cap="none" strike="noStrike">
                <a:solidFill>
                  <a:srgbClr val="000000"/>
                </a:solidFill>
                <a:latin typeface="Arial"/>
                <a:ea typeface="Arial"/>
                <a:cs typeface="Arial"/>
                <a:sym typeface="Arial"/>
              </a:rPr>
              <a:t>SÚMULA 160 STJ -</a:t>
            </a:r>
            <a:r>
              <a:rPr b="0" i="0" lang="pt-BR" sz="1400" u="none" cap="none" strike="noStrike">
                <a:solidFill>
                  <a:srgbClr val="000000"/>
                </a:solidFill>
                <a:latin typeface="Arial"/>
                <a:ea typeface="Arial"/>
                <a:cs typeface="Arial"/>
                <a:sym typeface="Arial"/>
              </a:rPr>
              <a:t> E DEFESO, AO MUNICIPIO, ATUALIZAR O IPTU, MEDIANTE DECRETO, EM PERCENTUAL SUPERIOR AO INDICE OFICIAL DE CORREÇÃO MONETARIA </a:t>
            </a:r>
            <a:endParaRPr/>
          </a:p>
          <a:p>
            <a:pPr indent="0" lvl="0" marL="0" marR="0" rtl="0" algn="l">
              <a:lnSpc>
                <a:spcPct val="120000"/>
              </a:lnSpc>
              <a:spcBef>
                <a:spcPts val="0"/>
              </a:spcBef>
              <a:spcAft>
                <a:spcPts val="0"/>
              </a:spcAft>
              <a:buClr>
                <a:srgbClr val="000000"/>
              </a:buClr>
              <a:buSzPts val="1400"/>
              <a:buFont typeface="Arial"/>
              <a:buNone/>
            </a:pPr>
            <a:br>
              <a:rPr b="0" i="0" lang="pt-BR" sz="1400" u="none" cap="none" strike="noStrike">
                <a:solidFill>
                  <a:srgbClr val="000000"/>
                </a:solidFill>
                <a:latin typeface="Arial"/>
                <a:ea typeface="Arial"/>
                <a:cs typeface="Arial"/>
                <a:sym typeface="Arial"/>
              </a:rPr>
            </a:br>
            <a:r>
              <a:rPr b="1" i="0" lang="pt-BR" sz="1400" u="sng" cap="none" strike="noStrike">
                <a:solidFill>
                  <a:srgbClr val="000000"/>
                </a:solidFill>
                <a:latin typeface="Arial"/>
                <a:ea typeface="Arial"/>
                <a:cs typeface="Arial"/>
                <a:sym typeface="Arial"/>
              </a:rPr>
              <a:t>STF - Tema 211</a:t>
            </a:r>
            <a:r>
              <a:rPr b="0" i="0" lang="pt-BR" sz="1400" u="none" cap="none" strike="noStrike">
                <a:solidFill>
                  <a:srgbClr val="000000"/>
                </a:solidFill>
                <a:latin typeface="Arial"/>
                <a:ea typeface="Arial"/>
                <a:cs typeface="Arial"/>
                <a:sym typeface="Arial"/>
              </a:rPr>
              <a:t>: A majoração do valor venal dos imóveis para efeito da cobrança de IPTU não prescinde da edição de lei em sentido formal, exigência que somente se pode afastar quando a atualização não excede os índices inflacionários anuais de correção monetária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71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1" name="Shape 221"/>
        <p:cNvGrpSpPr/>
        <p:nvPr/>
      </p:nvGrpSpPr>
      <p:grpSpPr>
        <a:xfrm>
          <a:off x="0" y="0"/>
          <a:ext cx="0" cy="0"/>
          <a:chOff x="0" y="0"/>
          <a:chExt cx="0" cy="0"/>
        </a:xfrm>
      </p:grpSpPr>
      <p:pic>
        <p:nvPicPr>
          <p:cNvPr id="222" name="Google Shape;222;p34"/>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23" name="Google Shape;223;p34"/>
          <p:cNvSpPr txBox="1"/>
          <p:nvPr/>
        </p:nvSpPr>
        <p:spPr>
          <a:xfrm>
            <a:off x="101250" y="369900"/>
            <a:ext cx="8941500" cy="44037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1" i="0" lang="pt-BR" sz="1400" u="none" cap="none" strike="noStrike">
                <a:solidFill>
                  <a:srgbClr val="000000"/>
                </a:solidFill>
                <a:latin typeface="Arial"/>
                <a:ea typeface="Arial"/>
                <a:cs typeface="Arial"/>
                <a:sym typeface="Arial"/>
              </a:rPr>
              <a:t>Tema</a:t>
            </a:r>
            <a:r>
              <a:rPr b="0" i="0" lang="pt-BR" sz="1400" u="none" cap="none" strike="noStrike">
                <a:solidFill>
                  <a:srgbClr val="000000"/>
                </a:solidFill>
                <a:latin typeface="Arial"/>
                <a:ea typeface="Arial"/>
                <a:cs typeface="Arial"/>
                <a:sym typeface="Arial"/>
              </a:rPr>
              <a:t> 1084 - Constitucionalidade da lei que delega à esfera administrativa, para efeito de cobrança do IPTU, a avaliação individualizada de imóvel não previsto na Planta Genérica de Valores (PGV) à época do lançamento do imposto.</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rPr b="1" i="0" lang="pt-BR" sz="1400" u="none" cap="none" strike="noStrike">
                <a:solidFill>
                  <a:srgbClr val="000000"/>
                </a:solidFill>
                <a:latin typeface="Arial"/>
                <a:ea typeface="Arial"/>
                <a:cs typeface="Arial"/>
                <a:sym typeface="Arial"/>
              </a:rPr>
              <a:t>Tese: </a:t>
            </a:r>
            <a:r>
              <a:rPr b="0" i="0" lang="pt-BR" sz="1400" u="none" cap="none" strike="noStrike">
                <a:solidFill>
                  <a:srgbClr val="000000"/>
                </a:solidFill>
                <a:latin typeface="Arial"/>
                <a:ea typeface="Arial"/>
                <a:cs typeface="Arial"/>
                <a:sym typeface="Arial"/>
              </a:rPr>
              <a:t>É constitucional a lei municipal que delega ao Poder Executivo a avaliação individualizada, para fins de cobrança do IPTU, de imóvel novo não previsto na Planta Genérica de Valores, desde que fixados em lei os critérios para a avaliação técnica e assegurado ao contribuinte o direito ao contraditório.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EC 132/23</a:t>
            </a:r>
            <a:endParaRPr/>
          </a:p>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Art. 156. Compete aos Municípios instituir impostos sobre:</a:t>
            </a:r>
            <a:endParaRPr/>
          </a:p>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 1º Sem prejuízo da progressividade no tempo a que se refere o art. 182, § 4º, inciso II, o imposto previsto no inciso I poderá:         </a:t>
            </a:r>
            <a:r>
              <a:rPr b="0" i="0" lang="pt-BR" sz="1400" u="sng" cap="none" strike="noStrike">
                <a:solidFill>
                  <a:srgbClr val="000000"/>
                </a:solidFill>
                <a:latin typeface="Arial"/>
                <a:ea typeface="Arial"/>
                <a:cs typeface="Arial"/>
                <a:sym typeface="Arial"/>
                <a:hlinkClick r:id="rId4">
                  <a:extLst>
                    <a:ext uri="{A12FA001-AC4F-418D-AE19-62706E023703}">
                      <ahyp:hlinkClr val="tx"/>
                    </a:ext>
                  </a:extLst>
                </a:hlinkClick>
              </a:rPr>
              <a:t>(Redação dada pela Emenda Constitucional nº 29, de 2000)</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III - ter sua base de cálculo </a:t>
            </a:r>
            <a:r>
              <a:rPr b="1" i="0" lang="pt-BR" sz="1400" u="none" cap="none" strike="noStrike">
                <a:solidFill>
                  <a:srgbClr val="000000"/>
                </a:solidFill>
                <a:latin typeface="Arial"/>
                <a:ea typeface="Arial"/>
                <a:cs typeface="Arial"/>
                <a:sym typeface="Arial"/>
              </a:rPr>
              <a:t>atualizada</a:t>
            </a:r>
            <a:r>
              <a:rPr b="0" i="0" lang="pt-BR" sz="1400" u="none" cap="none" strike="noStrike">
                <a:solidFill>
                  <a:srgbClr val="000000"/>
                </a:solidFill>
                <a:latin typeface="Arial"/>
                <a:ea typeface="Arial"/>
                <a:cs typeface="Arial"/>
                <a:sym typeface="Arial"/>
              </a:rPr>
              <a:t> pelo Poder Executivo, conforme critérios estabelecidos em lei municipal.     </a:t>
            </a:r>
            <a:r>
              <a:rPr b="0" i="0" lang="pt-BR" sz="1400" u="sng" cap="none" strike="noStrike">
                <a:solidFill>
                  <a:srgbClr val="0000FF"/>
                </a:solidFill>
                <a:latin typeface="Arial"/>
                <a:ea typeface="Arial"/>
                <a:cs typeface="Arial"/>
                <a:sym typeface="Arial"/>
                <a:hlinkClick r:id="rId5">
                  <a:extLst>
                    <a:ext uri="{A12FA001-AC4F-418D-AE19-62706E023703}">
                      <ahyp:hlinkClr val="tx"/>
                    </a:ext>
                  </a:extLst>
                </a:hlinkClick>
              </a:rPr>
              <a:t>(Incluído pela Emenda Constitucional nº 132, de 2023</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71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7" name="Shape 227"/>
        <p:cNvGrpSpPr/>
        <p:nvPr/>
      </p:nvGrpSpPr>
      <p:grpSpPr>
        <a:xfrm>
          <a:off x="0" y="0"/>
          <a:ext cx="0" cy="0"/>
          <a:chOff x="0" y="0"/>
          <a:chExt cx="0" cy="0"/>
        </a:xfrm>
      </p:grpSpPr>
      <p:pic>
        <p:nvPicPr>
          <p:cNvPr id="228" name="Google Shape;228;p35"/>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29" name="Google Shape;229;p35"/>
          <p:cNvSpPr txBox="1"/>
          <p:nvPr/>
        </p:nvSpPr>
        <p:spPr>
          <a:xfrm>
            <a:off x="101183" y="-18435"/>
            <a:ext cx="8941633" cy="537224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1" i="0" lang="pt-BR" sz="1400" u="none" cap="none" strike="noStrike">
                <a:solidFill>
                  <a:srgbClr val="000000"/>
                </a:solidFill>
                <a:latin typeface="Arial"/>
                <a:ea typeface="Arial"/>
                <a:cs typeface="Arial"/>
                <a:sym typeface="Arial"/>
              </a:rPr>
              <a:t>“ART” (Anotação de Responsabilidade Técnica). </a:t>
            </a:r>
            <a:r>
              <a:rPr b="0" i="0" lang="pt-BR" sz="1400" u="none" cap="none" strike="noStrike">
                <a:solidFill>
                  <a:srgbClr val="000000"/>
                </a:solidFill>
                <a:latin typeface="Arial"/>
                <a:ea typeface="Arial"/>
                <a:cs typeface="Arial"/>
                <a:sym typeface="Arial"/>
              </a:rPr>
              <a:t>Delegação da fixação do valor ao CONFEA. Lei nº 6.994/82. Fixação de teto máximo. Constitucionalidade (RE 838.284 – Tema 829 da Repercussão Geral). </a:t>
            </a:r>
            <a:r>
              <a:rPr b="1" i="0" lang="pt-BR" sz="1400" u="none" cap="none" strike="noStrike">
                <a:solidFill>
                  <a:srgbClr val="000000"/>
                </a:solidFill>
                <a:latin typeface="Arial"/>
                <a:ea typeface="Arial"/>
                <a:cs typeface="Arial"/>
                <a:sym typeface="Arial"/>
              </a:rPr>
              <a:t>Tema 829: Não viola a legalidade tributária a </a:t>
            </a:r>
            <a:r>
              <a:rPr b="1" i="0" lang="pt-BR" sz="1400" u="sng" cap="none" strike="noStrike">
                <a:solidFill>
                  <a:srgbClr val="000000"/>
                </a:solidFill>
                <a:latin typeface="Arial"/>
                <a:ea typeface="Arial"/>
                <a:cs typeface="Arial"/>
                <a:sym typeface="Arial"/>
              </a:rPr>
              <a:t>lei que, prescrevendo o teto, </a:t>
            </a:r>
            <a:r>
              <a:rPr b="1" i="0" lang="pt-BR" sz="1400" u="none" cap="none" strike="noStrike">
                <a:solidFill>
                  <a:srgbClr val="000000"/>
                </a:solidFill>
                <a:latin typeface="Arial"/>
                <a:ea typeface="Arial"/>
                <a:cs typeface="Arial"/>
                <a:sym typeface="Arial"/>
              </a:rPr>
              <a:t>possibilita o ato </a:t>
            </a:r>
            <a:r>
              <a:rPr b="1" i="0" lang="pt-BR" sz="1400" u="sng" cap="none" strike="noStrike">
                <a:solidFill>
                  <a:srgbClr val="000000"/>
                </a:solidFill>
                <a:latin typeface="Arial"/>
                <a:ea typeface="Arial"/>
                <a:cs typeface="Arial"/>
                <a:sym typeface="Arial"/>
              </a:rPr>
              <a:t>normativo infralegal </a:t>
            </a:r>
            <a:r>
              <a:rPr b="1" i="0" lang="pt-BR" sz="1400" u="none" cap="none" strike="noStrike">
                <a:solidFill>
                  <a:srgbClr val="000000"/>
                </a:solidFill>
                <a:latin typeface="Arial"/>
                <a:ea typeface="Arial"/>
                <a:cs typeface="Arial"/>
                <a:sym typeface="Arial"/>
              </a:rPr>
              <a:t>fixar o valor de </a:t>
            </a:r>
            <a:r>
              <a:rPr b="1" i="0" lang="pt-BR" sz="1400" u="sng" cap="none" strike="noStrike">
                <a:solidFill>
                  <a:srgbClr val="000000"/>
                </a:solidFill>
                <a:latin typeface="Arial"/>
                <a:ea typeface="Arial"/>
                <a:cs typeface="Arial"/>
                <a:sym typeface="Arial"/>
              </a:rPr>
              <a:t>taxa</a:t>
            </a:r>
            <a:r>
              <a:rPr b="1" i="0" lang="pt-BR" sz="1400" u="none" cap="none" strike="noStrike">
                <a:solidFill>
                  <a:srgbClr val="000000"/>
                </a:solidFill>
                <a:latin typeface="Arial"/>
                <a:ea typeface="Arial"/>
                <a:cs typeface="Arial"/>
                <a:sym typeface="Arial"/>
              </a:rPr>
              <a:t> em proporção razoável com os </a:t>
            </a:r>
            <a:r>
              <a:rPr b="1" i="0" lang="pt-BR" sz="1400" u="sng" cap="none" strike="noStrike">
                <a:solidFill>
                  <a:srgbClr val="000000"/>
                </a:solidFill>
                <a:latin typeface="Arial"/>
                <a:ea typeface="Arial"/>
                <a:cs typeface="Arial"/>
                <a:sym typeface="Arial"/>
              </a:rPr>
              <a:t>custos da atuação estatal</a:t>
            </a:r>
            <a:r>
              <a:rPr b="1" i="0" lang="pt-BR" sz="1400" u="none" cap="none" strike="noStrike">
                <a:solidFill>
                  <a:srgbClr val="000000"/>
                </a:solidFill>
                <a:latin typeface="Arial"/>
                <a:ea typeface="Arial"/>
                <a:cs typeface="Arial"/>
                <a:sym typeface="Arial"/>
              </a:rPr>
              <a:t>, valor esse que não pode ser atualizado por ato do próprio conselho de fiscalização em percentual superior aos índices de correção monetária legalmente previsto </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“A razão autorizadora da delegação dessa atribuição anexa à competência tributária está justamente na </a:t>
            </a:r>
            <a:r>
              <a:rPr b="1" i="0" lang="pt-BR" sz="1400" u="none" cap="none" strike="noStrike">
                <a:solidFill>
                  <a:srgbClr val="000000"/>
                </a:solidFill>
                <a:latin typeface="Arial"/>
                <a:ea typeface="Arial"/>
                <a:cs typeface="Arial"/>
                <a:sym typeface="Arial"/>
              </a:rPr>
              <a:t>maior capacidade de a Administração Pública, por estar estreitamente ligada à atividade estatal direcionada a contribuinte, conhecer da realidade e dela extrair elementos para complementar o aspecto quantitativo da taxa</a:t>
            </a:r>
            <a:r>
              <a:rPr b="0" i="0" lang="pt-BR" sz="1400" u="none" cap="none" strike="noStrike">
                <a:solidFill>
                  <a:srgbClr val="000000"/>
                </a:solidFill>
                <a:latin typeface="Arial"/>
                <a:ea typeface="Arial"/>
                <a:cs typeface="Arial"/>
                <a:sym typeface="Arial"/>
              </a:rPr>
              <a:t>, visando encontrar, com maior grau de proximidade (quando comparado com o legislador), a razoável equivalência do valor da exação com os custos que ela pretende ressarcir.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Peculiaridade das taxas: tributo contraprestacional – princípio do custo/benefício - referibilidade</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pt-BR" sz="1400" u="none" cap="none" strike="noStrike">
                <a:solidFill>
                  <a:srgbClr val="000000"/>
                </a:solidFill>
                <a:latin typeface="Arial"/>
                <a:ea typeface="Arial"/>
                <a:cs typeface="Arial"/>
                <a:sym typeface="Arial"/>
              </a:rPr>
              <a:t>ATENÇÃO ADPF 351/SP Rel. Min Nunes Marques</a:t>
            </a:r>
            <a:r>
              <a:rPr b="1" i="0" lang="pt-BR" sz="1400" u="none" cap="none" strike="noStrike">
                <a:solidFill>
                  <a:srgbClr val="000000"/>
                </a:solidFill>
                <a:highlight>
                  <a:srgbClr val="FF0000"/>
                </a:highlight>
                <a:latin typeface="Arial"/>
                <a:ea typeface="Arial"/>
                <a:cs typeface="Arial"/>
                <a:sym typeface="Arial"/>
              </a:rPr>
              <a:t> 26/05/2025 </a:t>
            </a:r>
            <a:r>
              <a:rPr b="1" i="0" lang="pt-BR" sz="1400" u="none" cap="none" strike="noStrike">
                <a:solidFill>
                  <a:srgbClr val="000000"/>
                </a:solidFill>
                <a:latin typeface="Arial"/>
                <a:ea typeface="Arial"/>
                <a:cs typeface="Arial"/>
                <a:sym typeface="Arial"/>
              </a:rPr>
              <a:t>(Info 1179): </a:t>
            </a:r>
            <a:r>
              <a:rPr b="0" i="0" lang="pt-BR" sz="1400" u="none" cap="none" strike="noStrike">
                <a:solidFill>
                  <a:srgbClr val="000000"/>
                </a:solidFill>
                <a:latin typeface="Arial"/>
                <a:ea typeface="Arial"/>
                <a:cs typeface="Arial"/>
                <a:sym typeface="Arial"/>
              </a:rPr>
              <a:t>Não foram recepcionados pela Constituição Federal de 1988 — pois violam a garantia individual dos contribuintes que veda a exigência ou o aumento de tributos sem lei em sentido estrito (art. 150, I, CF/88) — dispositivos de lei municipal que transferem ao prefeito, </a:t>
            </a:r>
            <a:r>
              <a:rPr b="0" i="0" lang="pt-BR" sz="1400" u="none" cap="none" strike="noStrike">
                <a:solidFill>
                  <a:srgbClr val="000000"/>
                </a:solidFill>
                <a:highlight>
                  <a:srgbClr val="FFFF00"/>
                </a:highlight>
                <a:latin typeface="Arial"/>
                <a:ea typeface="Arial"/>
                <a:cs typeface="Arial"/>
                <a:sym typeface="Arial"/>
              </a:rPr>
              <a:t>sem quaisquer parâmetros</a:t>
            </a:r>
            <a:r>
              <a:rPr b="0" i="0" lang="pt-BR" sz="1400" u="none" cap="none" strike="noStrike">
                <a:solidFill>
                  <a:srgbClr val="000000"/>
                </a:solidFill>
                <a:latin typeface="Arial"/>
                <a:ea typeface="Arial"/>
                <a:cs typeface="Arial"/>
                <a:sym typeface="Arial"/>
              </a:rPr>
              <a:t>, o poder de definir, mediante decreto, os valores das taxas instituídas pelo Código Tributário do município.</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71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3" name="Shape 233"/>
        <p:cNvGrpSpPr/>
        <p:nvPr/>
      </p:nvGrpSpPr>
      <p:grpSpPr>
        <a:xfrm>
          <a:off x="0" y="0"/>
          <a:ext cx="0" cy="0"/>
          <a:chOff x="0" y="0"/>
          <a:chExt cx="0" cy="0"/>
        </a:xfrm>
      </p:grpSpPr>
      <p:pic>
        <p:nvPicPr>
          <p:cNvPr id="234" name="Google Shape;234;p36"/>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35" name="Google Shape;235;p36"/>
          <p:cNvSpPr txBox="1"/>
          <p:nvPr/>
        </p:nvSpPr>
        <p:spPr>
          <a:xfrm>
            <a:off x="101183" y="-18435"/>
            <a:ext cx="8941633" cy="41549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40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None/>
            </a:pPr>
            <a:r>
              <a:t/>
            </a:r>
            <a:endParaRPr b="0" i="0" sz="40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None/>
            </a:pPr>
            <a:r>
              <a:rPr b="0" i="0" lang="pt-BR" sz="4000" u="none" cap="none" strike="noStrike">
                <a:solidFill>
                  <a:srgbClr val="000000"/>
                </a:solidFill>
                <a:latin typeface="Book Antiqua"/>
                <a:ea typeface="Book Antiqua"/>
                <a:cs typeface="Book Antiqua"/>
                <a:sym typeface="Book Antiqua"/>
              </a:rPr>
              <a:t>IMUNIDADE TRIBUTÁRIA RECÍPROCA </a:t>
            </a:r>
            <a:endParaRPr/>
          </a:p>
          <a:p>
            <a:pPr indent="0" lvl="0" marL="0" marR="0" rtl="0" algn="ctr">
              <a:lnSpc>
                <a:spcPct val="100000"/>
              </a:lnSpc>
              <a:spcBef>
                <a:spcPts val="0"/>
              </a:spcBef>
              <a:spcAft>
                <a:spcPts val="0"/>
              </a:spcAft>
              <a:buNone/>
            </a:pPr>
            <a:r>
              <a:t/>
            </a:r>
            <a:endParaRPr b="0" i="0" sz="40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None/>
            </a:pPr>
            <a:r>
              <a:rPr b="0" i="0" lang="pt-BR" sz="3200" u="none" cap="none" strike="noStrike">
                <a:solidFill>
                  <a:srgbClr val="000000"/>
                </a:solidFill>
                <a:latin typeface="Book Antiqua"/>
                <a:ea typeface="Book Antiqua"/>
                <a:cs typeface="Book Antiqua"/>
                <a:sym typeface="Book Antiqua"/>
              </a:rPr>
              <a:t>A INCIDÊNCIA DO IPTU SOBRE OS IMÓVEIS DAS ESTATAIS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9" name="Shape 239"/>
        <p:cNvGrpSpPr/>
        <p:nvPr/>
      </p:nvGrpSpPr>
      <p:grpSpPr>
        <a:xfrm>
          <a:off x="0" y="0"/>
          <a:ext cx="0" cy="0"/>
          <a:chOff x="0" y="0"/>
          <a:chExt cx="0" cy="0"/>
        </a:xfrm>
      </p:grpSpPr>
      <p:pic>
        <p:nvPicPr>
          <p:cNvPr id="240" name="Google Shape;240;p37"/>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41" name="Google Shape;241;p37"/>
          <p:cNvSpPr txBox="1"/>
          <p:nvPr/>
        </p:nvSpPr>
        <p:spPr>
          <a:xfrm>
            <a:off x="101183" y="-18435"/>
            <a:ext cx="8941633" cy="170969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710" u="none" cap="none" strike="noStrike">
              <a:solidFill>
                <a:srgbClr val="000000"/>
              </a:solidFill>
              <a:latin typeface="Arial"/>
              <a:ea typeface="Arial"/>
              <a:cs typeface="Arial"/>
              <a:sym typeface="Arial"/>
            </a:endParaRPr>
          </a:p>
        </p:txBody>
      </p:sp>
      <p:graphicFrame>
        <p:nvGraphicFramePr>
          <p:cNvPr id="242" name="Google Shape;242;p37"/>
          <p:cNvGraphicFramePr/>
          <p:nvPr/>
        </p:nvGraphicFramePr>
        <p:xfrm>
          <a:off x="530942" y="668596"/>
          <a:ext cx="3000000" cy="3000000"/>
        </p:xfrm>
        <a:graphic>
          <a:graphicData uri="http://schemas.openxmlformats.org/drawingml/2006/table">
            <a:tbl>
              <a:tblPr bandRow="1" firstRow="1">
                <a:noFill/>
                <a:tableStyleId>{4DEC1D10-E9EA-4F83-B624-DBBDDE1E4D2D}</a:tableStyleId>
              </a:tblPr>
              <a:tblGrid>
                <a:gridCol w="2556375"/>
                <a:gridCol w="2556375"/>
                <a:gridCol w="2556375"/>
              </a:tblGrid>
              <a:tr h="194950">
                <a:tc>
                  <a:txBody>
                    <a:bodyPr/>
                    <a:lstStyle/>
                    <a:p>
                      <a:pPr indent="0" lvl="0" marL="0" marR="0" rtl="0" algn="l">
                        <a:lnSpc>
                          <a:spcPct val="100000"/>
                        </a:lnSpc>
                        <a:spcBef>
                          <a:spcPts val="0"/>
                        </a:spcBef>
                        <a:spcAft>
                          <a:spcPts val="0"/>
                        </a:spcAft>
                        <a:buNone/>
                      </a:pPr>
                      <a:r>
                        <a:rPr lang="pt-BR" sz="1400" u="none" cap="none" strike="noStrike"/>
                        <a:t>IMUNIDADE</a:t>
                      </a:r>
                      <a:endParaRPr/>
                    </a:p>
                  </a:txBody>
                  <a:tcPr marT="45725" marB="45725" marR="91450" marL="91450"/>
                </a:tc>
                <a:tc>
                  <a:txBody>
                    <a:bodyPr/>
                    <a:lstStyle/>
                    <a:p>
                      <a:pPr indent="0" lvl="0" marL="0" marR="0" rtl="0" algn="l">
                        <a:lnSpc>
                          <a:spcPct val="100000"/>
                        </a:lnSpc>
                        <a:spcBef>
                          <a:spcPts val="0"/>
                        </a:spcBef>
                        <a:spcAft>
                          <a:spcPts val="0"/>
                        </a:spcAft>
                        <a:buNone/>
                      </a:pPr>
                      <a:r>
                        <a:rPr lang="pt-BR" sz="1400" u="none" cap="none" strike="noStrike"/>
                        <a:t>ISENÇÃO</a:t>
                      </a:r>
                      <a:endParaRPr/>
                    </a:p>
                  </a:txBody>
                  <a:tcPr marT="45725" marB="45725" marR="91450" marL="91450"/>
                </a:tc>
                <a:tc>
                  <a:txBody>
                    <a:bodyPr/>
                    <a:lstStyle/>
                    <a:p>
                      <a:pPr indent="0" lvl="0" marL="0" marR="0" rtl="0" algn="l">
                        <a:lnSpc>
                          <a:spcPct val="100000"/>
                        </a:lnSpc>
                        <a:spcBef>
                          <a:spcPts val="0"/>
                        </a:spcBef>
                        <a:spcAft>
                          <a:spcPts val="0"/>
                        </a:spcAft>
                        <a:buNone/>
                      </a:pPr>
                      <a:r>
                        <a:rPr lang="pt-BR" sz="1400" u="none" cap="none" strike="noStrike"/>
                        <a:t>NÃO INCIDÊNCIA</a:t>
                      </a:r>
                      <a:endParaRPr/>
                    </a:p>
                  </a:txBody>
                  <a:tcPr marT="45725" marB="45725" marR="91450" marL="91450"/>
                </a:tc>
              </a:tr>
              <a:tr h="3069350">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Limitação ao poder de tributar. Não há competência para criar</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Fonte CF (Tratado Internacional – divergência)</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Protege Direito Fundamental</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Não pode revogar – são cláusulas pétreas núcleo essencial</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Eficácia declaratória (retroage) </a:t>
                      </a:r>
                      <a:endParaRPr/>
                    </a:p>
                    <a:p>
                      <a:pPr indent="-196850" lvl="0" marL="28575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 Dispensa prevista em lei para pagamento de tributo (obs: confaz)</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Fonte na lei (LO, LC, CONFAZ)</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Política fiscal</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Direito adquirido isenções onerosas – não se revoga unilateralmente art. 178 CTN</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Constitutiva (retroage à data do pedido)</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Não desobriga o cumprimento de obrigações acessórias (Art. 175, cnt) </a:t>
                      </a:r>
                      <a:endParaRPr/>
                    </a:p>
                    <a:p>
                      <a:pPr indent="-196850" lvl="0" marL="28575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Delimitação do fato gerador</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Por lei ou CF (exclusão)</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Pode ser revogada, basta criação do tributo</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É declaratória</a:t>
                      </a:r>
                      <a:endParaRPr/>
                    </a:p>
                    <a:p>
                      <a:pPr indent="-285750" lvl="0" marL="285750" marR="0" rtl="0" algn="l">
                        <a:lnSpc>
                          <a:spcPct val="100000"/>
                        </a:lnSpc>
                        <a:spcBef>
                          <a:spcPts val="0"/>
                        </a:spcBef>
                        <a:spcAft>
                          <a:spcPts val="0"/>
                        </a:spcAft>
                        <a:buClr>
                          <a:srgbClr val="000000"/>
                        </a:buClr>
                        <a:buSzPts val="1400"/>
                        <a:buFont typeface="Arial"/>
                        <a:buChar char="•"/>
                      </a:pPr>
                      <a:r>
                        <a:rPr b="0" i="0" lang="pt-BR" sz="1400" u="none" cap="none" strike="noStrike">
                          <a:solidFill>
                            <a:schemeClr val="dk1"/>
                          </a:solidFill>
                          <a:latin typeface="Arial"/>
                          <a:ea typeface="Arial"/>
                          <a:cs typeface="Arial"/>
                          <a:sym typeface="Arial"/>
                        </a:rPr>
                        <a:t>Em regra não precisa cumprir obrigações acessórias, salvo não incidência parcial (icms)</a:t>
                      </a:r>
                      <a:endParaRPr/>
                    </a:p>
                    <a:p>
                      <a:pPr indent="-196850" lvl="0" marL="28575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6" name="Shape 246"/>
        <p:cNvGrpSpPr/>
        <p:nvPr/>
      </p:nvGrpSpPr>
      <p:grpSpPr>
        <a:xfrm>
          <a:off x="0" y="0"/>
          <a:ext cx="0" cy="0"/>
          <a:chOff x="0" y="0"/>
          <a:chExt cx="0" cy="0"/>
        </a:xfrm>
      </p:grpSpPr>
      <p:pic>
        <p:nvPicPr>
          <p:cNvPr id="247" name="Google Shape;247;p38"/>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48" name="Google Shape;248;p38"/>
          <p:cNvSpPr txBox="1"/>
          <p:nvPr/>
        </p:nvSpPr>
        <p:spPr>
          <a:xfrm>
            <a:off x="101183" y="-18435"/>
            <a:ext cx="8941633" cy="51153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IMUNIDADE RECÍPROCA </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Pacto Federativo (Cláusula Pétrea); Isonomia Formal; Ausência de Capacidade   Contributiva</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Imunidade subjetiva </a:t>
            </a:r>
            <a:endParaRPr/>
          </a:p>
          <a:p>
            <a:pPr indent="0" lvl="0" marL="142557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IPTU,ITR,ITBI, ITCMD, IPVA, IGF / ISS, ICMS / IR, IOF.</a:t>
            </a:r>
            <a:endParaRPr/>
          </a:p>
          <a:p>
            <a:pPr indent="0" lvl="0" marL="0" marR="0" rtl="0" algn="l">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 </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Art. 150. Sem prejuízo de outras garantias asseguradas ao contribuinte, é vedado à União, aos Estados, ao Distrito Federal e aos Municípios:</a:t>
            </a:r>
            <a:br>
              <a:rPr b="0" i="0" lang="pt-BR" sz="1400" u="none" cap="none" strike="noStrike">
                <a:solidFill>
                  <a:srgbClr val="000000"/>
                </a:solidFill>
                <a:latin typeface="Arial"/>
                <a:ea typeface="Arial"/>
                <a:cs typeface="Arial"/>
                <a:sym typeface="Arial"/>
              </a:rPr>
            </a:br>
            <a:r>
              <a:rPr b="0" i="0" lang="pt-BR" sz="1400" u="none" cap="none" strike="noStrike">
                <a:solidFill>
                  <a:srgbClr val="000000"/>
                </a:solidFill>
                <a:latin typeface="Arial"/>
                <a:ea typeface="Arial"/>
                <a:cs typeface="Arial"/>
                <a:sym typeface="Arial"/>
              </a:rPr>
              <a:t>VI - instituir impostos sobre:      </a:t>
            </a:r>
            <a:endParaRPr/>
          </a:p>
          <a:p>
            <a:pPr indent="0" lvl="0" marL="0"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 patrimônio, renda ou serviços, uns dos outros;</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2º A vedação do inciso VI, "a", é extensiva às autarquias e às fundações instituídas e mantidas pelo poder público e à empresa pública prestadora de serviço postal, no que se refere ao patrimônio, à renda e aos serviços vinculados a suas </a:t>
            </a:r>
            <a:r>
              <a:rPr b="1" i="0" lang="pt-BR" sz="1400" u="none" cap="none" strike="noStrike">
                <a:solidFill>
                  <a:srgbClr val="000000"/>
                </a:solidFill>
                <a:highlight>
                  <a:srgbClr val="FFFF00"/>
                </a:highlight>
                <a:latin typeface="Arial"/>
                <a:ea typeface="Arial"/>
                <a:cs typeface="Arial"/>
                <a:sym typeface="Arial"/>
              </a:rPr>
              <a:t>finalidades essenciais ou às delas decorrentes</a:t>
            </a:r>
            <a:r>
              <a:rPr b="0" i="0" lang="pt-BR" sz="1400" u="none" cap="none" strike="noStrike">
                <a:solidFill>
                  <a:srgbClr val="000000"/>
                </a:solidFill>
                <a:latin typeface="Arial"/>
                <a:ea typeface="Arial"/>
                <a:cs typeface="Arial"/>
                <a:sym typeface="Arial"/>
              </a:rPr>
              <a:t>.    </a:t>
            </a:r>
            <a:r>
              <a:rPr b="0" i="0" lang="pt-BR" sz="1400" u="sng" cap="none" strike="noStrike">
                <a:solidFill>
                  <a:srgbClr val="000000"/>
                </a:solidFill>
                <a:latin typeface="Arial"/>
                <a:ea typeface="Arial"/>
                <a:cs typeface="Arial"/>
                <a:sym typeface="Arial"/>
                <a:hlinkClick r:id="rId4">
                  <a:extLst>
                    <a:ext uri="{A12FA001-AC4F-418D-AE19-62706E023703}">
                      <ahyp:hlinkClr val="tx"/>
                    </a:ext>
                  </a:extLst>
                </a:hlinkClick>
              </a:rPr>
              <a:t>(Redação dada pela Emenda Constitucional nº 132, de 2023)</a:t>
            </a:r>
            <a:endParaRPr b="0" i="0" sz="1400" u="none" cap="none" strike="noStrike">
              <a:solidFill>
                <a:srgbClr val="000000"/>
              </a:solidFill>
              <a:latin typeface="Arial"/>
              <a:ea typeface="Arial"/>
              <a:cs typeface="Arial"/>
              <a:sym typeface="Arial"/>
            </a:endParaRPr>
          </a:p>
          <a:p>
            <a:pPr indent="0" lvl="0" marL="9525"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2" name="Shape 252"/>
        <p:cNvGrpSpPr/>
        <p:nvPr/>
      </p:nvGrpSpPr>
      <p:grpSpPr>
        <a:xfrm>
          <a:off x="0" y="0"/>
          <a:ext cx="0" cy="0"/>
          <a:chOff x="0" y="0"/>
          <a:chExt cx="0" cy="0"/>
        </a:xfrm>
      </p:grpSpPr>
      <p:pic>
        <p:nvPicPr>
          <p:cNvPr id="253" name="Google Shape;253;p39"/>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54" name="Google Shape;254;p39"/>
          <p:cNvSpPr txBox="1"/>
          <p:nvPr/>
        </p:nvSpPr>
        <p:spPr>
          <a:xfrm>
            <a:off x="202367" y="1407244"/>
            <a:ext cx="8941633" cy="231454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 Extensiva às PJ de direito público (autarquias e fundações), mas limitada ao patrimônio, renda e serviços vinculados à atividade-fim</a:t>
            </a:r>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 Súmula vinculante 52: “Ainda quando alugado a terceiros, </a:t>
            </a:r>
            <a:r>
              <a:rPr b="1" i="0" lang="pt-BR" sz="1400" u="none" cap="none" strike="noStrike">
                <a:solidFill>
                  <a:srgbClr val="000000"/>
                </a:solidFill>
                <a:latin typeface="Arial"/>
                <a:ea typeface="Arial"/>
                <a:cs typeface="Arial"/>
                <a:sym typeface="Arial"/>
              </a:rPr>
              <a:t>permanece imune ao IPTU o imóvel pertencente a qualquer das entidades referidas pelo art. 150, vi, "c", da constituição, desde que o valor dos aluguéis seja aplicado nas atividades essenciais de tais entidades</a:t>
            </a:r>
            <a:r>
              <a:rPr b="0" i="0" lang="pt-BR" sz="1400" u="none" cap="none" strike="noStrike">
                <a:solidFill>
                  <a:srgbClr val="000000"/>
                </a:solidFill>
                <a:latin typeface="Arial"/>
                <a:ea typeface="Arial"/>
                <a:cs typeface="Arial"/>
                <a:sym typeface="Arial"/>
              </a:rPr>
              <a:t>.”</a:t>
            </a:r>
            <a:endParaRPr/>
          </a:p>
          <a:p>
            <a:pPr indent="0" lvl="0" marL="9525"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 name="Shape 38"/>
        <p:cNvGrpSpPr/>
        <p:nvPr/>
      </p:nvGrpSpPr>
      <p:grpSpPr>
        <a:xfrm>
          <a:off x="0" y="0"/>
          <a:ext cx="0" cy="0"/>
          <a:chOff x="0" y="0"/>
          <a:chExt cx="0" cy="0"/>
        </a:xfrm>
      </p:grpSpPr>
      <p:pic>
        <p:nvPicPr>
          <p:cNvPr id="39" name="Google Shape;39;p4"/>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40" name="Google Shape;40;p4"/>
          <p:cNvSpPr txBox="1"/>
          <p:nvPr/>
        </p:nvSpPr>
        <p:spPr>
          <a:xfrm>
            <a:off x="216105" y="14990"/>
            <a:ext cx="8815469" cy="520142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1400"/>
              <a:buFont typeface="Arial"/>
              <a:buAutoNum type="arabicPeriod"/>
            </a:pPr>
            <a:r>
              <a:rPr b="1" i="0" lang="pt-BR" sz="1400" u="none" cap="none" strike="noStrike">
                <a:solidFill>
                  <a:srgbClr val="000000"/>
                </a:solidFill>
                <a:latin typeface="Arial"/>
                <a:ea typeface="Arial"/>
                <a:cs typeface="Arial"/>
                <a:sym typeface="Arial"/>
              </a:rPr>
              <a:t>Estado Fiscal e Direitos Fundamentais</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Limites ao poder de tributar: Magna Carta 1215 / Bill of Rights de Virgínia de 1776 / Declaração dos Direitos do Homem e do Cidadão de 1789</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Constituição de 1988: direitos e garantias fundamentais do contribuinte; repartição de competências tributárias</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 Caráter ambivalente/dual da tributação:</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147320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Por um lado, o tributo </a:t>
            </a:r>
            <a:r>
              <a:rPr b="1" i="0" lang="pt-BR" sz="1400" u="none" cap="none" strike="noStrike">
                <a:solidFill>
                  <a:srgbClr val="000000"/>
                </a:solidFill>
                <a:latin typeface="Arial"/>
                <a:ea typeface="Arial"/>
                <a:cs typeface="Arial"/>
                <a:sym typeface="Arial"/>
              </a:rPr>
              <a:t>restringe a liberdade e a propriedade</a:t>
            </a:r>
            <a:r>
              <a:rPr b="0" i="0" lang="pt-BR" sz="1400" u="none" cap="none" strike="noStrike">
                <a:solidFill>
                  <a:srgbClr val="000000"/>
                </a:solidFill>
                <a:latin typeface="Arial"/>
                <a:ea typeface="Arial"/>
                <a:cs typeface="Arial"/>
                <a:sym typeface="Arial"/>
              </a:rPr>
              <a:t> do contribuinte, ao retirar parte de seu patrimônio;</a:t>
            </a:r>
            <a:endParaRPr/>
          </a:p>
          <a:p>
            <a:pPr indent="0" lvl="0" marL="147320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1473200" marR="0" rtl="0" algn="just">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Por outro, o mesmo tributo </a:t>
            </a:r>
            <a:r>
              <a:rPr b="1" i="0" lang="pt-BR" sz="1400" u="none" cap="none" strike="noStrike">
                <a:solidFill>
                  <a:srgbClr val="000000"/>
                </a:solidFill>
                <a:latin typeface="Arial"/>
                <a:ea typeface="Arial"/>
                <a:cs typeface="Arial"/>
                <a:sym typeface="Arial"/>
              </a:rPr>
              <a:t>promove os direitos fundamentais sociais</a:t>
            </a:r>
            <a:r>
              <a:rPr b="0" i="0" lang="pt-BR" sz="1400" u="none" cap="none" strike="noStrike">
                <a:solidFill>
                  <a:srgbClr val="000000"/>
                </a:solidFill>
                <a:latin typeface="Arial"/>
                <a:ea typeface="Arial"/>
                <a:cs typeface="Arial"/>
                <a:sym typeface="Arial"/>
              </a:rPr>
              <a:t>, como saúde, educação e segurança, </a:t>
            </a:r>
            <a:r>
              <a:rPr b="1" i="0" lang="pt-BR" sz="1400" u="none" cap="none" strike="noStrike">
                <a:solidFill>
                  <a:srgbClr val="000000"/>
                </a:solidFill>
                <a:latin typeface="Arial"/>
                <a:ea typeface="Arial"/>
                <a:cs typeface="Arial"/>
                <a:sym typeface="Arial"/>
              </a:rPr>
              <a:t>financiando os bens públicos</a:t>
            </a:r>
            <a:r>
              <a:rPr b="0" i="0" lang="pt-BR" sz="1400" u="none" cap="none" strike="noStrike">
                <a:solidFill>
                  <a:srgbClr val="000000"/>
                </a:solidFill>
                <a:latin typeface="Arial"/>
                <a:ea typeface="Arial"/>
                <a:cs typeface="Arial"/>
                <a:sym typeface="Arial"/>
              </a:rPr>
              <a:t> e permitindo a realização da justiça distributiva.</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Estado Fiscal</a:t>
            </a:r>
            <a:endParaRPr/>
          </a:p>
          <a:p>
            <a:pPr indent="0" lvl="0" marL="0" marR="0" rtl="0" algn="just">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8" name="Shape 258"/>
        <p:cNvGrpSpPr/>
        <p:nvPr/>
      </p:nvGrpSpPr>
      <p:grpSpPr>
        <a:xfrm>
          <a:off x="0" y="0"/>
          <a:ext cx="0" cy="0"/>
          <a:chOff x="0" y="0"/>
          <a:chExt cx="0" cy="0"/>
        </a:xfrm>
      </p:grpSpPr>
      <p:pic>
        <p:nvPicPr>
          <p:cNvPr id="259" name="Google Shape;259;p40"/>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60" name="Google Shape;260;p40"/>
          <p:cNvSpPr txBox="1"/>
          <p:nvPr/>
        </p:nvSpPr>
        <p:spPr>
          <a:xfrm>
            <a:off x="202367" y="345360"/>
            <a:ext cx="8941633" cy="39303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 3º - As vedações do inciso VI, "a", e do parágrafo anterior não se aplicam ao patrimônio, à renda e aos serviços, relacionados com exploração de atividades econômicas regidas pelas normas aplicáveis a empreendimentos privados, ou em que haja contraprestação ou pagamento de preços ou tarifas pelo usuário, nem exonera o promitente comprador da obrigação de pagar imposto relativamente ao bem imóvel.</a:t>
            </a:r>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rPr b="1" i="0" lang="pt-BR" sz="1400" u="none" cap="none" strike="noStrike">
                <a:solidFill>
                  <a:srgbClr val="000000"/>
                </a:solidFill>
                <a:latin typeface="Arial"/>
                <a:ea typeface="Arial"/>
                <a:cs typeface="Arial"/>
                <a:sym typeface="Arial"/>
              </a:rPr>
              <a:t>Tema 508: </a:t>
            </a:r>
            <a:r>
              <a:rPr b="0" i="0" lang="pt-BR" sz="1400" u="none" cap="none" strike="noStrike">
                <a:solidFill>
                  <a:srgbClr val="000000"/>
                </a:solidFill>
                <a:latin typeface="Arial"/>
                <a:ea typeface="Arial"/>
                <a:cs typeface="Arial"/>
                <a:sym typeface="Arial"/>
              </a:rPr>
              <a:t>“Sociedade de economia mista, cuja participação acionária é negociada em </a:t>
            </a:r>
            <a:r>
              <a:rPr b="1" i="0" lang="pt-BR" sz="1400" u="sng" cap="none" strike="noStrike">
                <a:solidFill>
                  <a:srgbClr val="000000"/>
                </a:solidFill>
                <a:latin typeface="Arial"/>
                <a:ea typeface="Arial"/>
                <a:cs typeface="Arial"/>
                <a:sym typeface="Arial"/>
              </a:rPr>
              <a:t>Bolsas de Valores</a:t>
            </a:r>
            <a:r>
              <a:rPr b="0" i="0" lang="pt-BR" sz="1400" u="none" cap="none" strike="noStrike">
                <a:solidFill>
                  <a:srgbClr val="000000"/>
                </a:solidFill>
                <a:latin typeface="Arial"/>
                <a:ea typeface="Arial"/>
                <a:cs typeface="Arial"/>
                <a:sym typeface="Arial"/>
              </a:rPr>
              <a:t>, e que, inequivocamente, está voltada à remuneração do capital de seus controladores ou acionistas, não está abrangida pela regra de imunidade tributária prevista no artigo 150, inciso VI, alínea “a”, da Constituição, unicamente em razão das atividades desempenhadas”. </a:t>
            </a:r>
            <a:endParaRPr/>
          </a:p>
          <a:p>
            <a:pPr indent="0" lvl="0" marL="0" marR="0" rtl="0" algn="just">
              <a:lnSpc>
                <a:spcPct val="15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RE 600867 (Sabesp - IPTU)</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4" name="Shape 264"/>
        <p:cNvGrpSpPr/>
        <p:nvPr/>
      </p:nvGrpSpPr>
      <p:grpSpPr>
        <a:xfrm>
          <a:off x="0" y="0"/>
          <a:ext cx="0" cy="0"/>
          <a:chOff x="0" y="0"/>
          <a:chExt cx="0" cy="0"/>
        </a:xfrm>
      </p:grpSpPr>
      <p:pic>
        <p:nvPicPr>
          <p:cNvPr id="265" name="Google Shape;265;p41"/>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66" name="Google Shape;266;p41"/>
          <p:cNvSpPr txBox="1"/>
          <p:nvPr/>
        </p:nvSpPr>
        <p:spPr>
          <a:xfrm>
            <a:off x="202367" y="1576060"/>
            <a:ext cx="8941633" cy="1991379"/>
          </a:xfrm>
          <a:prstGeom prst="rect">
            <a:avLst/>
          </a:prstGeom>
          <a:noFill/>
          <a:ln>
            <a:noFill/>
          </a:ln>
        </p:spPr>
        <p:txBody>
          <a:bodyPr anchorCtr="0" anchor="t" bIns="45700" lIns="91425" spcFirstLastPara="1" rIns="91425" wrap="square" tIns="45700">
            <a:spAutoFit/>
          </a:bodyPr>
          <a:lstStyle/>
          <a:p>
            <a:pPr indent="0" lvl="0" marL="9525"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Tema 1.140: </a:t>
            </a:r>
            <a:r>
              <a:rPr b="0" i="0" lang="pt-BR" sz="1400" u="none" cap="none" strike="noStrike">
                <a:solidFill>
                  <a:srgbClr val="000000"/>
                </a:solidFill>
                <a:latin typeface="Arial"/>
                <a:ea typeface="Arial"/>
                <a:cs typeface="Arial"/>
                <a:sym typeface="Arial"/>
              </a:rPr>
              <a:t>As </a:t>
            </a:r>
            <a:r>
              <a:rPr b="1" i="0" lang="pt-BR" sz="1400" u="none" cap="none" strike="noStrike">
                <a:solidFill>
                  <a:srgbClr val="000000"/>
                </a:solidFill>
                <a:latin typeface="Arial"/>
                <a:ea typeface="Arial"/>
                <a:cs typeface="Arial"/>
                <a:sym typeface="Arial"/>
              </a:rPr>
              <a:t>empresas públicas e as sociedades de economia mista </a:t>
            </a:r>
            <a:r>
              <a:rPr b="0" i="0" lang="pt-BR" sz="1400" u="none" cap="none" strike="noStrike">
                <a:solidFill>
                  <a:srgbClr val="000000"/>
                </a:solidFill>
                <a:latin typeface="Arial"/>
                <a:ea typeface="Arial"/>
                <a:cs typeface="Arial"/>
                <a:sym typeface="Arial"/>
              </a:rPr>
              <a:t>delegatárias de </a:t>
            </a:r>
            <a:r>
              <a:rPr b="1" i="0" lang="pt-BR" sz="1400" u="sng" cap="none" strike="noStrike">
                <a:solidFill>
                  <a:srgbClr val="000000"/>
                </a:solidFill>
                <a:latin typeface="Arial"/>
                <a:ea typeface="Arial"/>
                <a:cs typeface="Arial"/>
                <a:sym typeface="Arial"/>
              </a:rPr>
              <a:t>serviços públicos essenciais</a:t>
            </a:r>
            <a:r>
              <a:rPr b="0" i="0" lang="pt-BR" sz="1400" u="none" cap="none" strike="noStrike">
                <a:solidFill>
                  <a:srgbClr val="000000"/>
                </a:solidFill>
                <a:latin typeface="Arial"/>
                <a:ea typeface="Arial"/>
                <a:cs typeface="Arial"/>
                <a:sym typeface="Arial"/>
              </a:rPr>
              <a:t>, que </a:t>
            </a:r>
            <a:r>
              <a:rPr b="1" i="0" lang="pt-BR" sz="1400" u="none" cap="none" strike="noStrike">
                <a:solidFill>
                  <a:srgbClr val="000000"/>
                </a:solidFill>
                <a:latin typeface="Arial"/>
                <a:ea typeface="Arial"/>
                <a:cs typeface="Arial"/>
                <a:sym typeface="Arial"/>
              </a:rPr>
              <a:t>não distribuam lucros</a:t>
            </a:r>
            <a:r>
              <a:rPr b="0" i="0" lang="pt-BR" sz="1400" u="none" cap="none" strike="noStrike">
                <a:solidFill>
                  <a:srgbClr val="000000"/>
                </a:solidFill>
                <a:latin typeface="Arial"/>
                <a:ea typeface="Arial"/>
                <a:cs typeface="Arial"/>
                <a:sym typeface="Arial"/>
              </a:rPr>
              <a:t> a acionistas privados nem ofereçam risco ao equilíbrio concorrencial, são beneficiárias da </a:t>
            </a:r>
            <a:r>
              <a:rPr b="1" i="0" lang="pt-BR" sz="1400" u="none" cap="none" strike="noStrike">
                <a:solidFill>
                  <a:srgbClr val="000000"/>
                </a:solidFill>
                <a:latin typeface="Arial"/>
                <a:ea typeface="Arial"/>
                <a:cs typeface="Arial"/>
                <a:sym typeface="Arial"/>
              </a:rPr>
              <a:t>imunidade tributária recíproca </a:t>
            </a:r>
            <a:r>
              <a:rPr b="0" i="0" lang="pt-BR" sz="1400" u="none" cap="none" strike="noStrike">
                <a:solidFill>
                  <a:srgbClr val="000000"/>
                </a:solidFill>
                <a:latin typeface="Arial"/>
                <a:ea typeface="Arial"/>
                <a:cs typeface="Arial"/>
                <a:sym typeface="Arial"/>
              </a:rPr>
              <a:t>prevista no artigo 150, VI, a, da Constituição Federal, </a:t>
            </a:r>
            <a:r>
              <a:rPr b="1" i="0" lang="pt-BR" sz="1400" u="none" cap="none" strike="noStrike">
                <a:solidFill>
                  <a:srgbClr val="000000"/>
                </a:solidFill>
                <a:latin typeface="Arial"/>
                <a:ea typeface="Arial"/>
                <a:cs typeface="Arial"/>
                <a:sym typeface="Arial"/>
              </a:rPr>
              <a:t>independentemente de cobrança de tarifa </a:t>
            </a:r>
            <a:r>
              <a:rPr b="0" i="0" lang="pt-BR" sz="1400" u="none" cap="none" strike="noStrike">
                <a:solidFill>
                  <a:srgbClr val="000000"/>
                </a:solidFill>
                <a:latin typeface="Arial"/>
                <a:ea typeface="Arial"/>
                <a:cs typeface="Arial"/>
                <a:sym typeface="Arial"/>
              </a:rPr>
              <a:t>como contraprestação do serviço. </a:t>
            </a:r>
            <a:endParaRPr/>
          </a:p>
          <a:p>
            <a:pPr indent="0" lvl="0" marL="9525"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RE 1320054 (CIA Metropolitano de SP)</a:t>
            </a:r>
            <a:endParaRPr/>
          </a:p>
          <a:p>
            <a:pPr indent="0" lvl="0" marL="9525"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0" name="Shape 270"/>
        <p:cNvGrpSpPr/>
        <p:nvPr/>
      </p:nvGrpSpPr>
      <p:grpSpPr>
        <a:xfrm>
          <a:off x="0" y="0"/>
          <a:ext cx="0" cy="0"/>
          <a:chOff x="0" y="0"/>
          <a:chExt cx="0" cy="0"/>
        </a:xfrm>
      </p:grpSpPr>
      <p:pic>
        <p:nvPicPr>
          <p:cNvPr id="271" name="Google Shape;271;p42"/>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72" name="Google Shape;272;p42"/>
          <p:cNvSpPr txBox="1"/>
          <p:nvPr/>
        </p:nvSpPr>
        <p:spPr>
          <a:xfrm>
            <a:off x="216105" y="47328"/>
            <a:ext cx="8941633" cy="4899868"/>
          </a:xfrm>
          <a:prstGeom prst="rect">
            <a:avLst/>
          </a:prstGeom>
          <a:noFill/>
          <a:ln>
            <a:noFill/>
          </a:ln>
        </p:spPr>
        <p:txBody>
          <a:bodyPr anchorCtr="0" anchor="t" bIns="45700" lIns="91425" spcFirstLastPara="1" rIns="91425" wrap="square" tIns="45700">
            <a:spAutoFit/>
          </a:bodyPr>
          <a:lstStyle/>
          <a:p>
            <a:pPr indent="0" lvl="0" marL="9525"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Tema 1.297</a:t>
            </a:r>
            <a:r>
              <a:rPr b="0" i="0" lang="pt-BR" sz="1400" u="none" cap="none" strike="noStrike">
                <a:solidFill>
                  <a:srgbClr val="000000"/>
                </a:solidFill>
                <a:latin typeface="Arial"/>
                <a:ea typeface="Arial"/>
                <a:cs typeface="Arial"/>
                <a:sym typeface="Arial"/>
              </a:rPr>
              <a:t>: O Supremo Tribunal Federal (STF) </a:t>
            </a:r>
            <a:r>
              <a:rPr b="1" i="0" lang="pt-BR" sz="1400" u="none" cap="none" strike="noStrike">
                <a:solidFill>
                  <a:srgbClr val="000000"/>
                </a:solidFill>
                <a:latin typeface="Arial"/>
                <a:ea typeface="Arial"/>
                <a:cs typeface="Arial"/>
                <a:sym typeface="Arial"/>
              </a:rPr>
              <a:t>vai decidir se o Imposto Territorial e Predial Urbano (IPTU) incide sobre </a:t>
            </a:r>
            <a:r>
              <a:rPr b="1" i="0" lang="pt-BR" sz="1400" u="sng" cap="none" strike="noStrike">
                <a:solidFill>
                  <a:srgbClr val="000000"/>
                </a:solidFill>
                <a:latin typeface="Arial"/>
                <a:ea typeface="Arial"/>
                <a:cs typeface="Arial"/>
                <a:sym typeface="Arial"/>
              </a:rPr>
              <a:t>imóvel da União </a:t>
            </a:r>
            <a:r>
              <a:rPr b="1" i="0" lang="pt-BR" sz="1400" u="none" cap="none" strike="noStrike">
                <a:solidFill>
                  <a:srgbClr val="000000"/>
                </a:solidFill>
                <a:latin typeface="Arial"/>
                <a:ea typeface="Arial"/>
                <a:cs typeface="Arial"/>
                <a:sym typeface="Arial"/>
              </a:rPr>
              <a:t>arrendado para concessionária de serviço público</a:t>
            </a:r>
            <a:r>
              <a:rPr b="0" i="0" lang="pt-BR" sz="1400" u="none" cap="none" strike="noStrike">
                <a:solidFill>
                  <a:srgbClr val="000000"/>
                </a:solidFill>
                <a:latin typeface="Arial"/>
                <a:ea typeface="Arial"/>
                <a:cs typeface="Arial"/>
                <a:sym typeface="Arial"/>
              </a:rPr>
              <a:t>. No STF, a concessionária </a:t>
            </a:r>
            <a:r>
              <a:rPr b="1" i="0" lang="pt-BR" sz="1400" u="none" cap="none" strike="noStrike">
                <a:solidFill>
                  <a:srgbClr val="000000"/>
                </a:solidFill>
                <a:latin typeface="Arial"/>
                <a:ea typeface="Arial"/>
                <a:cs typeface="Arial"/>
                <a:sym typeface="Arial"/>
              </a:rPr>
              <a:t>Ferrovia Centro-Atlântica </a:t>
            </a:r>
            <a:r>
              <a:rPr b="0" i="0" lang="pt-BR" sz="1400" u="none" cap="none" strike="noStrike">
                <a:solidFill>
                  <a:srgbClr val="000000"/>
                </a:solidFill>
                <a:latin typeface="Arial"/>
                <a:ea typeface="Arial"/>
                <a:cs typeface="Arial"/>
                <a:sym typeface="Arial"/>
              </a:rPr>
              <a:t>questiona decisão do Tribunal de Justiça de Minas Gerais (TJ-MG) que declarou legítima a cobrança de IPTU de terreno a ela cedido. Segundo o TJ-MG, o STF fixou a tese de que as empresas públicas e as sociedades de economia mista delegatárias de serviços públicos essenciais, que não distribuam lucros a acionistas privados nem ofereçam risco ao equilíbrio concorrencial, são beneficiárias da imunidade tributária recíproca (que impede os entes federados de criar impostos sobre patrimônio, renda ou serviços uns dos outros), prevista na Constituição Federal (artigo 150, inciso VI, alínea “a”). Contudo, no caso dos autos, o tribunal mineiro entendeu que a imunidade tributária não se estende à concessionária, uma vez que ela ostenta natureza de sociedade anônima de capital aberto, que distribui lucros e dividendos e cujas ações são negociadas na Bolsa de Valores. No recuso extraordinário, a concessionária alega que a distribuição de lucros a acionistas e a negociação de ativos em bolsa não alteram a natureza pública do bem e da atividade exercida.</a:t>
            </a:r>
            <a:endParaRPr/>
          </a:p>
          <a:p>
            <a:pPr indent="0" lvl="0" marL="9525"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A discussão nesse caso será se mantém a imunidade sobre os bens públicos afetados ao serviço público outorgado a particular.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6" name="Shape 276"/>
        <p:cNvGrpSpPr/>
        <p:nvPr/>
      </p:nvGrpSpPr>
      <p:grpSpPr>
        <a:xfrm>
          <a:off x="0" y="0"/>
          <a:ext cx="0" cy="0"/>
          <a:chOff x="0" y="0"/>
          <a:chExt cx="0" cy="0"/>
        </a:xfrm>
      </p:grpSpPr>
      <p:pic>
        <p:nvPicPr>
          <p:cNvPr id="277" name="Google Shape;277;p43"/>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78" name="Google Shape;278;p43"/>
          <p:cNvSpPr txBox="1"/>
          <p:nvPr/>
        </p:nvSpPr>
        <p:spPr>
          <a:xfrm>
            <a:off x="101183" y="718985"/>
            <a:ext cx="8941633" cy="2960875"/>
          </a:xfrm>
          <a:prstGeom prst="rect">
            <a:avLst/>
          </a:prstGeom>
          <a:noFill/>
          <a:ln>
            <a:noFill/>
          </a:ln>
        </p:spPr>
        <p:txBody>
          <a:bodyPr anchorCtr="0" anchor="t" bIns="45700" lIns="91425" spcFirstLastPara="1" rIns="91425" wrap="square" tIns="45700">
            <a:spAutoFit/>
          </a:bodyPr>
          <a:lstStyle/>
          <a:p>
            <a:pPr indent="0" lvl="0" marL="9525" marR="0" rtl="0" algn="just">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Tema 1398: </a:t>
            </a:r>
            <a:r>
              <a:rPr b="0" i="0" lang="pt-BR" sz="1400" u="none" cap="none" strike="noStrike">
                <a:solidFill>
                  <a:srgbClr val="000000"/>
                </a:solidFill>
                <a:latin typeface="Arial"/>
                <a:ea typeface="Arial"/>
                <a:cs typeface="Arial"/>
                <a:sym typeface="Arial"/>
              </a:rPr>
              <a:t>Recurso extraordinário em que se discute, à luz dos artigos 150;VI, “a”; e 155; §3º, da Constituição Federal, possibilidade ou não de incidência de imposto territorial e predial urbano – IPTU sobre </a:t>
            </a:r>
            <a:r>
              <a:rPr b="1" i="0" lang="pt-BR" sz="1400" u="none" cap="none" strike="noStrike">
                <a:solidFill>
                  <a:srgbClr val="000000"/>
                </a:solidFill>
                <a:latin typeface="Arial"/>
                <a:ea typeface="Arial"/>
                <a:cs typeface="Arial"/>
                <a:sym typeface="Arial"/>
              </a:rPr>
              <a:t>bem imóvel de Sociedade de Economia Mista afetado à prestação de serviço público</a:t>
            </a:r>
            <a:r>
              <a:rPr b="0" i="0" lang="pt-BR" sz="1400" u="none" cap="none" strike="noStrike">
                <a:solidFill>
                  <a:srgbClr val="000000"/>
                </a:solidFill>
                <a:latin typeface="Arial"/>
                <a:ea typeface="Arial"/>
                <a:cs typeface="Arial"/>
                <a:sym typeface="Arial"/>
              </a:rPr>
              <a:t>, com fundamento na imunidade tributária recíproca.  </a:t>
            </a:r>
            <a:endParaRPr/>
          </a:p>
          <a:p>
            <a:pPr indent="0" lvl="0" marL="9525"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RE 1.317.330 (CEMIG)</a:t>
            </a:r>
            <a:endParaRPr/>
          </a:p>
          <a:p>
            <a:pPr indent="0" lvl="0" marL="9525"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9525"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Constitui questão constitucional relevante definir se os bens imóveis de estatais afetados à prestação de serviço público têm a garantia de imunidade tributária para fins de incidência de IPTU, independentemente dos regimes concorrencial e de distribuição de lucros da estatal.</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2" name="Shape 282"/>
        <p:cNvGrpSpPr/>
        <p:nvPr/>
      </p:nvGrpSpPr>
      <p:grpSpPr>
        <a:xfrm>
          <a:off x="0" y="0"/>
          <a:ext cx="0" cy="0"/>
          <a:chOff x="0" y="0"/>
          <a:chExt cx="0" cy="0"/>
        </a:xfrm>
      </p:grpSpPr>
      <p:pic>
        <p:nvPicPr>
          <p:cNvPr id="283" name="Google Shape;283;p44"/>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84" name="Google Shape;284;p44"/>
          <p:cNvSpPr txBox="1"/>
          <p:nvPr/>
        </p:nvSpPr>
        <p:spPr>
          <a:xfrm>
            <a:off x="101183" y="718985"/>
            <a:ext cx="8941633" cy="3930371"/>
          </a:xfrm>
          <a:prstGeom prst="rect">
            <a:avLst/>
          </a:prstGeom>
          <a:noFill/>
          <a:ln>
            <a:noFill/>
          </a:ln>
        </p:spPr>
        <p:txBody>
          <a:bodyPr anchorCtr="0" anchor="t" bIns="45700" lIns="91425" spcFirstLastPara="1" rIns="91425" wrap="square" tIns="45700">
            <a:spAutoFit/>
          </a:bodyPr>
          <a:lstStyle/>
          <a:p>
            <a:pPr indent="0" lvl="0" marL="952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 INFRAERO (empresa pública federal) celebrou contrato de concessão de uso de imóvel com uma empresa privada por meio da qual esta última poderia explorar comercialmente um imóvel pertencente à INFRAERO. Vale ressaltar que esta empresa é uma concessionária de automóveis. A empresa privada queria deixar de pagar IPTU alegando que o imóvel gozaria de imunidade tributária. O STF não aceitou a tese e afirmou que não incide a imunidade neste caso. A atividade desenvolvida pela empresa tem por finalidade gerar lucro. Se fosse reconhecida a imunidade neste caso, isso geraria, como efeito colateral, uma vantagem competitiva artificial em favor da empresa, que teria um ganho em relação aos seus concorrentes. Afinal, a retirada de um custo permite o aumento do lucro ou a formação de preços menores, o que provoca desequilíbrio das relações de mercado. Não se pode aplicar a imunidade tributária recíproca se o bem está desvinculado de finalidade estatal. STF. Plenário. RE 434251/RJ, rel. orig. Min. Joaquim Barbosa, red. p/ o ac. Min. Cármen Lúcia, julgado em 19/4/2017 (Info 861).</a:t>
            </a:r>
            <a:endParaRPr/>
          </a:p>
          <a:p>
            <a:pPr indent="0" lvl="0" marL="9525" marR="0" rtl="0" algn="l">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Aeroporto de Jacarepaguá</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8" name="Shape 288"/>
        <p:cNvGrpSpPr/>
        <p:nvPr/>
      </p:nvGrpSpPr>
      <p:grpSpPr>
        <a:xfrm>
          <a:off x="0" y="0"/>
          <a:ext cx="0" cy="0"/>
          <a:chOff x="0" y="0"/>
          <a:chExt cx="0" cy="0"/>
        </a:xfrm>
      </p:grpSpPr>
      <p:pic>
        <p:nvPicPr>
          <p:cNvPr id="289" name="Google Shape;289;p45"/>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90" name="Google Shape;290;p45"/>
          <p:cNvSpPr txBox="1"/>
          <p:nvPr/>
        </p:nvSpPr>
        <p:spPr>
          <a:xfrm>
            <a:off x="101183" y="718985"/>
            <a:ext cx="8941633" cy="3284041"/>
          </a:xfrm>
          <a:prstGeom prst="rect">
            <a:avLst/>
          </a:prstGeom>
          <a:noFill/>
          <a:ln>
            <a:noFill/>
          </a:ln>
        </p:spPr>
        <p:txBody>
          <a:bodyPr anchorCtr="0" anchor="t" bIns="45700" lIns="91425" spcFirstLastPara="1" rIns="91425" wrap="square" tIns="45700">
            <a:spAutoFit/>
          </a:bodyPr>
          <a:lstStyle/>
          <a:p>
            <a:pPr indent="-254000" lvl="0" marL="352425"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9525" marR="0" rtl="0" algn="l">
              <a:lnSpc>
                <a:spcPct val="150000"/>
              </a:lnSpc>
              <a:spcBef>
                <a:spcPts val="0"/>
              </a:spcBef>
              <a:spcAft>
                <a:spcPts val="0"/>
              </a:spcAft>
              <a:buNone/>
            </a:pPr>
            <a:r>
              <a:rPr b="1" i="0" lang="pt-BR" sz="1400" u="none" cap="none" strike="noStrike">
                <a:solidFill>
                  <a:srgbClr val="000000"/>
                </a:solidFill>
                <a:latin typeface="Arial"/>
                <a:ea typeface="Arial"/>
                <a:cs typeface="Arial"/>
                <a:sym typeface="Arial"/>
              </a:rPr>
              <a:t>Voto Min. Joaquim Barbosa</a:t>
            </a:r>
            <a:endParaRPr/>
          </a:p>
          <a:p>
            <a:pPr indent="-254000" lvl="0" marL="352425"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52425" marR="0" rtl="0" algn="just">
              <a:lnSpc>
                <a:spcPct val="150000"/>
              </a:lnSpc>
              <a:spcBef>
                <a:spcPts val="0"/>
              </a:spcBef>
              <a:spcAft>
                <a:spcPts val="0"/>
              </a:spcAft>
              <a:buClr>
                <a:srgbClr val="000000"/>
              </a:buClr>
              <a:buSzPts val="1400"/>
              <a:buFont typeface="Arial"/>
              <a:buAutoNum type="arabicParenR"/>
            </a:pPr>
            <a:r>
              <a:rPr b="0" i="0" lang="pt-BR" sz="1400" u="none" cap="none" strike="noStrike">
                <a:solidFill>
                  <a:srgbClr val="000000"/>
                </a:solidFill>
                <a:latin typeface="Arial"/>
                <a:ea typeface="Arial"/>
                <a:cs typeface="Arial"/>
                <a:sym typeface="Arial"/>
              </a:rPr>
              <a:t>A imunidade tem por objetivo impedir que os entes federados utilizem a tributação para retaliar uns aos outros, para induzir comportamento político desejado ou para obter vantagens capazes de pôr em risco o adequado desenvolvimento regional, previsto no art. 3º da Constituição.</a:t>
            </a:r>
            <a:endParaRPr/>
          </a:p>
          <a:p>
            <a:pPr indent="-342900" lvl="0" marL="352425" marR="0" rtl="0" algn="just">
              <a:lnSpc>
                <a:spcPct val="150000"/>
              </a:lnSpc>
              <a:spcBef>
                <a:spcPts val="0"/>
              </a:spcBef>
              <a:spcAft>
                <a:spcPts val="0"/>
              </a:spcAft>
              <a:buClr>
                <a:srgbClr val="000000"/>
              </a:buClr>
              <a:buSzPts val="1400"/>
              <a:buFont typeface="Arial"/>
              <a:buAutoNum type="arabicParenR"/>
            </a:pPr>
            <a:r>
              <a:rPr b="0" i="0" lang="pt-BR" sz="1400" u="none" cap="none" strike="noStrike">
                <a:solidFill>
                  <a:srgbClr val="000000"/>
                </a:solidFill>
                <a:latin typeface="Arial"/>
                <a:ea typeface="Arial"/>
                <a:cs typeface="Arial"/>
                <a:sym typeface="Arial"/>
              </a:rPr>
              <a:t>A salvaguarda é oferecida em detrimento do direito de outros entes arrecadarem recursos úteis à obtenção de seus objetivos institucionais;</a:t>
            </a:r>
            <a:endParaRPr/>
          </a:p>
          <a:p>
            <a:pPr indent="-342900" lvl="0" marL="352425" marR="0" rtl="0" algn="just">
              <a:lnSpc>
                <a:spcPct val="150000"/>
              </a:lnSpc>
              <a:spcBef>
                <a:spcPts val="0"/>
              </a:spcBef>
              <a:spcAft>
                <a:spcPts val="0"/>
              </a:spcAft>
              <a:buClr>
                <a:srgbClr val="000000"/>
              </a:buClr>
              <a:buSzPts val="1400"/>
              <a:buFont typeface="Arial"/>
              <a:buAutoNum type="arabicParenR"/>
            </a:pPr>
            <a:r>
              <a:rPr b="0" i="0" lang="pt-BR" sz="1400" u="none" cap="none" strike="noStrike">
                <a:solidFill>
                  <a:srgbClr val="000000"/>
                </a:solidFill>
                <a:latin typeface="Arial"/>
                <a:ea typeface="Arial"/>
                <a:cs typeface="Arial"/>
                <a:sym typeface="Arial"/>
              </a:rPr>
              <a:t>A proteção refere-se aos interesses públicos primários, distanciados da questão da capacidade contributiva e do intuito de aumento patrimonial individual.</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4" name="Shape 294"/>
        <p:cNvGrpSpPr/>
        <p:nvPr/>
      </p:nvGrpSpPr>
      <p:grpSpPr>
        <a:xfrm>
          <a:off x="0" y="0"/>
          <a:ext cx="0" cy="0"/>
          <a:chOff x="0" y="0"/>
          <a:chExt cx="0" cy="0"/>
        </a:xfrm>
      </p:grpSpPr>
      <p:pic>
        <p:nvPicPr>
          <p:cNvPr id="295" name="Google Shape;295;p46"/>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296" name="Google Shape;296;p46"/>
          <p:cNvSpPr txBox="1"/>
          <p:nvPr/>
        </p:nvSpPr>
        <p:spPr>
          <a:xfrm>
            <a:off x="101183" y="325695"/>
            <a:ext cx="8941633" cy="4253537"/>
          </a:xfrm>
          <a:prstGeom prst="rect">
            <a:avLst/>
          </a:prstGeom>
          <a:noFill/>
          <a:ln>
            <a:noFill/>
          </a:ln>
        </p:spPr>
        <p:txBody>
          <a:bodyPr anchorCtr="0" anchor="t" bIns="45700" lIns="91425" spcFirstLastPara="1" rIns="91425" wrap="square" tIns="45700">
            <a:spAutoFit/>
          </a:bodyPr>
          <a:lstStyle/>
          <a:p>
            <a:pPr indent="-342900" lvl="0" marL="352425" marR="0" rtl="0" algn="l">
              <a:lnSpc>
                <a:spcPct val="150000"/>
              </a:lnSpc>
              <a:spcBef>
                <a:spcPts val="0"/>
              </a:spcBef>
              <a:spcAft>
                <a:spcPts val="0"/>
              </a:spcAft>
              <a:buClr>
                <a:srgbClr val="000000"/>
              </a:buClr>
              <a:buSzPts val="1400"/>
              <a:buFont typeface="Arial"/>
              <a:buAutoNum type="arabicParenR"/>
            </a:pPr>
            <a:r>
              <a:rPr b="0" i="0" lang="pt-BR" sz="1400" u="none" cap="none" strike="noStrike">
                <a:solidFill>
                  <a:srgbClr val="000000"/>
                </a:solidFill>
                <a:latin typeface="Arial"/>
                <a:ea typeface="Arial"/>
                <a:cs typeface="Arial"/>
                <a:sym typeface="Arial"/>
              </a:rPr>
              <a:t>A </a:t>
            </a:r>
            <a:r>
              <a:rPr b="1" i="0" lang="pt-BR" sz="1400" u="none" cap="none" strike="noStrike">
                <a:solidFill>
                  <a:srgbClr val="000000"/>
                </a:solidFill>
                <a:latin typeface="Arial"/>
                <a:ea typeface="Arial"/>
                <a:cs typeface="Arial"/>
                <a:sym typeface="Arial"/>
              </a:rPr>
              <a:t>imunidade é “subjetiva</a:t>
            </a:r>
            <a:r>
              <a:rPr b="0" i="0" lang="pt-BR" sz="1400" u="none" cap="none" strike="noStrike">
                <a:solidFill>
                  <a:srgbClr val="000000"/>
                </a:solidFill>
                <a:latin typeface="Arial"/>
                <a:ea typeface="Arial"/>
                <a:cs typeface="Arial"/>
                <a:sym typeface="Arial"/>
              </a:rPr>
              <a:t>”, isto é, ela se aplica à propriedade, bens e serviços utilizados na satisfação dos objetivos institucionais imanentes do </a:t>
            </a:r>
            <a:r>
              <a:rPr b="1" i="0" lang="pt-BR" sz="1400" u="none" cap="none" strike="noStrike">
                <a:solidFill>
                  <a:srgbClr val="000000"/>
                </a:solidFill>
                <a:latin typeface="Arial"/>
                <a:ea typeface="Arial"/>
                <a:cs typeface="Arial"/>
                <a:sym typeface="Arial"/>
              </a:rPr>
              <a:t>ente federado</a:t>
            </a:r>
            <a:r>
              <a:rPr b="0" i="0" lang="pt-BR" sz="1400" u="none" cap="none" strike="noStrike">
                <a:solidFill>
                  <a:srgbClr val="000000"/>
                </a:solidFill>
                <a:latin typeface="Arial"/>
                <a:ea typeface="Arial"/>
                <a:cs typeface="Arial"/>
                <a:sym typeface="Arial"/>
              </a:rPr>
              <a:t>, cuja tributação poderia colocar em risco a respectiva </a:t>
            </a:r>
            <a:r>
              <a:rPr b="1" i="0" lang="pt-BR" sz="1400" u="none" cap="none" strike="noStrike">
                <a:solidFill>
                  <a:srgbClr val="000000"/>
                </a:solidFill>
                <a:latin typeface="Arial"/>
                <a:ea typeface="Arial"/>
                <a:cs typeface="Arial"/>
                <a:sym typeface="Arial"/>
              </a:rPr>
              <a:t>autonomia política</a:t>
            </a:r>
            <a:r>
              <a:rPr b="0" i="0" lang="pt-BR" sz="1400" u="none" cap="none" strike="noStrike">
                <a:solidFill>
                  <a:srgbClr val="000000"/>
                </a:solidFill>
                <a:latin typeface="Arial"/>
                <a:ea typeface="Arial"/>
                <a:cs typeface="Arial"/>
                <a:sym typeface="Arial"/>
              </a:rPr>
              <a:t>. Em consequência, é incorreto ler a cláusula de imunização de modo a reduzi-la a mero instrumento destinado a dar ao ente federado condições de contratar em condições mais vantajosas, independentemente do contexto; </a:t>
            </a:r>
            <a:endParaRPr/>
          </a:p>
          <a:p>
            <a:pPr indent="-342900" lvl="0" marL="352425" marR="0" rtl="0" algn="just">
              <a:lnSpc>
                <a:spcPct val="150000"/>
              </a:lnSpc>
              <a:spcBef>
                <a:spcPts val="0"/>
              </a:spcBef>
              <a:spcAft>
                <a:spcPts val="0"/>
              </a:spcAft>
              <a:buClr>
                <a:srgbClr val="000000"/>
              </a:buClr>
              <a:buSzPts val="1400"/>
              <a:buFont typeface="Arial"/>
              <a:buAutoNum type="arabicParenR"/>
            </a:pPr>
            <a:r>
              <a:rPr b="0" i="0" lang="pt-BR" sz="1400" u="none" cap="none" strike="noStrike">
                <a:solidFill>
                  <a:srgbClr val="000000"/>
                </a:solidFill>
                <a:latin typeface="Arial"/>
                <a:ea typeface="Arial"/>
                <a:cs typeface="Arial"/>
                <a:sym typeface="Arial"/>
              </a:rPr>
              <a:t>Atividades de </a:t>
            </a:r>
            <a:r>
              <a:rPr b="1" i="0" lang="pt-BR" sz="1400" u="none" cap="none" strike="noStrike">
                <a:solidFill>
                  <a:srgbClr val="000000"/>
                </a:solidFill>
                <a:latin typeface="Arial"/>
                <a:ea typeface="Arial"/>
                <a:cs typeface="Arial"/>
                <a:sym typeface="Arial"/>
              </a:rPr>
              <a:t>exploração econômica</a:t>
            </a:r>
            <a:r>
              <a:rPr b="0" i="0" lang="pt-BR" sz="1400" u="none" cap="none" strike="noStrike">
                <a:solidFill>
                  <a:srgbClr val="000000"/>
                </a:solidFill>
                <a:latin typeface="Arial"/>
                <a:ea typeface="Arial"/>
                <a:cs typeface="Arial"/>
                <a:sym typeface="Arial"/>
              </a:rPr>
              <a:t>, destinadas primordialmente a aumentar o patrimônio do Estado ou de particulares, </a:t>
            </a:r>
            <a:r>
              <a:rPr b="1" i="0" lang="pt-BR" sz="1400" u="none" cap="none" strike="noStrike">
                <a:solidFill>
                  <a:srgbClr val="000000"/>
                </a:solidFill>
                <a:latin typeface="Arial"/>
                <a:ea typeface="Arial"/>
                <a:cs typeface="Arial"/>
                <a:sym typeface="Arial"/>
              </a:rPr>
              <a:t>devem ser submetidas à tributação</a:t>
            </a:r>
            <a:r>
              <a:rPr b="0" i="0" lang="pt-BR" sz="1400" u="none" cap="none" strike="noStrike">
                <a:solidFill>
                  <a:srgbClr val="000000"/>
                </a:solidFill>
                <a:latin typeface="Arial"/>
                <a:ea typeface="Arial"/>
                <a:cs typeface="Arial"/>
                <a:sym typeface="Arial"/>
              </a:rPr>
              <a:t>, por apresentarem-se como manifestações de riqueza e deixarem a salvo a autonomia política. Em decorrência, a circunstância de a atividade ser desenvolvida em regime de monopólio, por concessão ou por delegação, é de todo irrelevante; </a:t>
            </a:r>
            <a:endParaRPr/>
          </a:p>
          <a:p>
            <a:pPr indent="-342900" lvl="0" marL="352425" marR="0" rtl="0" algn="just">
              <a:lnSpc>
                <a:spcPct val="150000"/>
              </a:lnSpc>
              <a:spcBef>
                <a:spcPts val="0"/>
              </a:spcBef>
              <a:spcAft>
                <a:spcPts val="0"/>
              </a:spcAft>
              <a:buClr>
                <a:srgbClr val="000000"/>
              </a:buClr>
              <a:buSzPts val="1400"/>
              <a:buFont typeface="Arial"/>
              <a:buAutoNum type="arabicParenR"/>
            </a:pPr>
            <a:r>
              <a:rPr b="0" i="0" lang="pt-BR" sz="1400" u="none" cap="none" strike="noStrike">
                <a:solidFill>
                  <a:srgbClr val="000000"/>
                </a:solidFill>
                <a:latin typeface="Arial"/>
                <a:ea typeface="Arial"/>
                <a:cs typeface="Arial"/>
                <a:sym typeface="Arial"/>
              </a:rPr>
              <a:t>A desoneração não deve ter como efeito colateral relevante a quebra dos </a:t>
            </a:r>
            <a:r>
              <a:rPr b="1" i="0" lang="pt-BR" sz="1400" u="none" cap="none" strike="noStrike">
                <a:solidFill>
                  <a:srgbClr val="000000"/>
                </a:solidFill>
                <a:latin typeface="Arial"/>
                <a:ea typeface="Arial"/>
                <a:cs typeface="Arial"/>
                <a:sym typeface="Arial"/>
              </a:rPr>
              <a:t>princípios da livre-concorrência e do exercício de atividade profissional ou econômica lícita</a:t>
            </a:r>
            <a:r>
              <a:rPr b="0" i="0" lang="pt-BR" sz="1400" u="none" cap="none" strike="noStrike">
                <a:solidFill>
                  <a:srgbClr val="000000"/>
                </a:solidFill>
                <a:latin typeface="Arial"/>
                <a:ea typeface="Arial"/>
                <a:cs typeface="Arial"/>
                <a:sym typeface="Arial"/>
              </a:rPr>
              <a:t>. Em princípio, o sucesso ou a desventura empresarial devem pautar-se por virtudes e vícios próprios do mercado e da administração, sem que a intervenção do Estado seja favor preponderante.</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0" name="Shape 300"/>
        <p:cNvGrpSpPr/>
        <p:nvPr/>
      </p:nvGrpSpPr>
      <p:grpSpPr>
        <a:xfrm>
          <a:off x="0" y="0"/>
          <a:ext cx="0" cy="0"/>
          <a:chOff x="0" y="0"/>
          <a:chExt cx="0" cy="0"/>
        </a:xfrm>
      </p:grpSpPr>
      <p:pic>
        <p:nvPicPr>
          <p:cNvPr id="301" name="Google Shape;301;p47"/>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302" name="Google Shape;302;p47"/>
          <p:cNvSpPr txBox="1"/>
          <p:nvPr/>
        </p:nvSpPr>
        <p:spPr>
          <a:xfrm>
            <a:off x="216105" y="196304"/>
            <a:ext cx="8308258" cy="47921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Quem será o contribuinte?</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Art. 32. O imposto, de competência dos Municípios, sobre a propriedade predial e territorial urbana tem como fato gerador a propriedade, o domínio útil ou a posse de bem imóvel por natureza ou por acessão física, como definido na lei civil, localizado na zona urbana do Município. </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Art. 34. Contribuinte do imposto é o proprietário do imóvel, o titular do seu domínio útil, ou o seu possuidor a qualquer título.</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Art. 62 - Contribuinte do Imposto sobre a Propriedade Predial e Territorial Urbana é o proprietário do imóvel, o titular do seu domínio útil ou o seu possuidor a qualquer título. </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Parágrafo único - São também contribuintes os promitentes-compradores imitidos na posse, os posseiros, ocupantes ou comodatários de imóveis pertencentes à União, aos Estados, aos Municípios, ou a quaisquer outras pessoas isentas do imposto ou a ele imunes.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6" name="Shape 306"/>
        <p:cNvGrpSpPr/>
        <p:nvPr/>
      </p:nvGrpSpPr>
      <p:grpSpPr>
        <a:xfrm>
          <a:off x="0" y="0"/>
          <a:ext cx="0" cy="0"/>
          <a:chOff x="0" y="0"/>
          <a:chExt cx="0" cy="0"/>
        </a:xfrm>
      </p:grpSpPr>
      <p:pic>
        <p:nvPicPr>
          <p:cNvPr id="307" name="Google Shape;307;p48"/>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308" name="Google Shape;308;p48"/>
          <p:cNvSpPr txBox="1"/>
          <p:nvPr/>
        </p:nvSpPr>
        <p:spPr>
          <a:xfrm>
            <a:off x="340199" y="675542"/>
            <a:ext cx="8308258" cy="39303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SÚMULA STJ Nº 399: Cabe à legislação municipal estabelecer o sujeito passivo do IPTU.</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SÚMULA STJ Nº 614 : O locatário não possui legitimidade ativa para discutir a relação jurídico-tributária de IPTU e de taxas referentes ao imóvel alugado nem para repetir indébito desses tributos.</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SÚMULA STF Nº 583: Promitente-Comprador de imóvel residencial transcrito em nome de autarquia é contribuinte do imposto predial territorial urbano.</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400" u="none" cap="none" strike="noStrike">
                <a:solidFill>
                  <a:srgbClr val="000000"/>
                </a:solidFill>
                <a:latin typeface="Arial"/>
                <a:ea typeface="Arial"/>
                <a:cs typeface="Arial"/>
                <a:sym typeface="Arial"/>
              </a:rPr>
              <a:t>Ora, no caso, a recorrente possui o domínio útil do imóvel e atua na exploração de atividade econômica, sujeitando-se, ante o disposto no § 2º do artigo 173 da Constituição Federal, à incidência tributária.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49"/>
          <p:cNvPicPr preferRelativeResize="0"/>
          <p:nvPr/>
        </p:nvPicPr>
        <p:blipFill rotWithShape="1">
          <a:blip r:embed="rId3">
            <a:alphaModFix/>
          </a:blip>
          <a:srcRect b="0" l="0" r="0" t="0"/>
          <a:stretch/>
        </p:blipFill>
        <p:spPr>
          <a:xfrm>
            <a:off x="0" y="0"/>
            <a:ext cx="9144000" cy="5143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46" name="Google Shape;46;p5"/>
          <p:cNvSpPr txBox="1"/>
          <p:nvPr/>
        </p:nvSpPr>
        <p:spPr>
          <a:xfrm>
            <a:off x="108155" y="-7494"/>
            <a:ext cx="8923419" cy="484799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pt-BR" sz="1600" u="none" cap="none" strike="noStrike">
                <a:solidFill>
                  <a:srgbClr val="000000"/>
                </a:solidFill>
                <a:latin typeface="Arial"/>
                <a:ea typeface="Arial"/>
                <a:cs typeface="Arial"/>
                <a:sym typeface="Arial"/>
              </a:rPr>
              <a:t>2. Classificação dos direitos fundamentais </a:t>
            </a:r>
            <a:endParaRPr/>
          </a:p>
          <a:p>
            <a:pPr indent="0" lvl="0" marL="0" marR="0" rtl="0" algn="l">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1. Teoria dos quatro status de Gerorg Jellinek</a:t>
            </a:r>
            <a:endParaRPr/>
          </a:p>
          <a:p>
            <a:pPr indent="0" lvl="0" marL="1427163"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Status negativus; </a:t>
            </a:r>
            <a:endParaRPr/>
          </a:p>
          <a:p>
            <a:pPr indent="0" lvl="0" marL="1427163"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Status positivus;</a:t>
            </a:r>
            <a:endParaRPr/>
          </a:p>
          <a:p>
            <a:pPr indent="0" lvl="0" marL="1427163"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Status activus </a:t>
            </a:r>
            <a:endParaRPr/>
          </a:p>
          <a:p>
            <a:pPr indent="0" lvl="0" marL="1427163"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Status subjectionis </a:t>
            </a:r>
            <a:endParaRPr/>
          </a:p>
          <a:p>
            <a:pPr indent="0" lvl="0" marL="0" marR="0" rtl="0" algn="l">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2. Robert Alexy</a:t>
            </a:r>
            <a:endParaRPr/>
          </a:p>
          <a:p>
            <a:pPr indent="0" lvl="0" marL="1473200" marR="0" rtl="0" algn="l">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Direitos de defesa e direitos a prestação</a:t>
            </a:r>
            <a:endParaRPr/>
          </a:p>
          <a:p>
            <a:pPr indent="0" lvl="0" marL="1473200" marR="0" rtl="0" algn="just">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88900" marR="0" rtl="0" algn="just">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KLAUS VOGEL: Os recursos públicos são a força, os nervos e a realidade de uma Constituição.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 name="Shape 50"/>
        <p:cNvGrpSpPr/>
        <p:nvPr/>
      </p:nvGrpSpPr>
      <p:grpSpPr>
        <a:xfrm>
          <a:off x="0" y="0"/>
          <a:ext cx="0" cy="0"/>
          <a:chOff x="0" y="0"/>
          <a:chExt cx="0" cy="0"/>
        </a:xfrm>
      </p:grpSpPr>
      <p:pic>
        <p:nvPicPr>
          <p:cNvPr id="51" name="Google Shape;51;p6"/>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52" name="Google Shape;52;p6"/>
          <p:cNvSpPr txBox="1"/>
          <p:nvPr/>
        </p:nvSpPr>
        <p:spPr>
          <a:xfrm>
            <a:off x="1" y="0"/>
            <a:ext cx="9031574" cy="49244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pt-BR" sz="1600" u="none" cap="none" strike="noStrike">
                <a:solidFill>
                  <a:srgbClr val="000000"/>
                </a:solidFill>
                <a:latin typeface="Arial"/>
                <a:ea typeface="Arial"/>
                <a:cs typeface="Arial"/>
                <a:sym typeface="Arial"/>
              </a:rPr>
              <a:t>3. Federalismo Fiscal e Competência tributária: </a:t>
            </a:r>
            <a:endParaRPr/>
          </a:p>
          <a:p>
            <a:pPr indent="0" lvl="0" marL="0" marR="0" rtl="0" algn="just">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pt-BR" sz="1600" u="none" cap="none" strike="noStrike">
                <a:solidFill>
                  <a:srgbClr val="000000"/>
                </a:solidFill>
                <a:latin typeface="Arial"/>
                <a:ea typeface="Arial"/>
                <a:cs typeface="Arial"/>
                <a:sym typeface="Arial"/>
              </a:rPr>
              <a:t>. </a:t>
            </a:r>
            <a:r>
              <a:rPr b="0" i="0" lang="pt-BR" sz="1600" u="none" cap="none" strike="noStrike">
                <a:solidFill>
                  <a:srgbClr val="000000"/>
                </a:solidFill>
                <a:latin typeface="Arial"/>
                <a:ea typeface="Arial"/>
                <a:cs typeface="Arial"/>
                <a:sym typeface="Arial"/>
              </a:rPr>
              <a:t>Competências são normas de estrutura -  que tratam da produção normativa -  não se confundindo com normas de conduta que tratam do proibido, permitido e obrigatório.</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pt-BR" sz="1600" u="none" cap="none" strike="noStrike">
                <a:solidFill>
                  <a:srgbClr val="000000"/>
                </a:solidFill>
                <a:latin typeface="Arial"/>
                <a:ea typeface="Arial"/>
                <a:cs typeface="Arial"/>
                <a:sym typeface="Arial"/>
              </a:rPr>
              <a:t>. Competência tributária é o poder do ente para instituir seu tributo por lei própria</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1" i="0" lang="pt-BR" sz="1600" u="none" cap="none" strike="noStrike">
                <a:solidFill>
                  <a:srgbClr val="000000"/>
                </a:solidFill>
                <a:latin typeface="Arial"/>
                <a:ea typeface="Arial"/>
                <a:cs typeface="Arial"/>
                <a:sym typeface="Arial"/>
              </a:rPr>
              <a:t>Características essenciais da competência tributária (ROQUE CARRAZZA): </a:t>
            </a:r>
            <a:endParaRPr/>
          </a:p>
          <a:p>
            <a:pPr indent="-227012" lvl="0" marL="1473200" marR="0" rtl="0" algn="l">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Exclusividade </a:t>
            </a:r>
            <a:endParaRPr/>
          </a:p>
          <a:p>
            <a:pPr indent="-227012" lvl="0" marL="1473200" marR="0" rtl="0" algn="l">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Indelegabilidade </a:t>
            </a:r>
            <a:endParaRPr/>
          </a:p>
          <a:p>
            <a:pPr indent="-227012" lvl="0" marL="1473200" marR="0" rtl="0" algn="l">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Incaducabilidade </a:t>
            </a:r>
            <a:endParaRPr/>
          </a:p>
          <a:p>
            <a:pPr indent="-227012" lvl="0" marL="1473200" marR="0" rtl="0" algn="l">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Inalterabilidade (EC)</a:t>
            </a:r>
            <a:endParaRPr/>
          </a:p>
          <a:p>
            <a:pPr indent="-227012" lvl="0" marL="1473200" marR="0" rtl="0" algn="just">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Irrenunciabilidade </a:t>
            </a:r>
            <a:endParaRPr/>
          </a:p>
          <a:p>
            <a:pPr indent="-227012" lvl="0" marL="1473200" marR="0" rtl="0" algn="just">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Facultatividade (salvo: ICMS; alíquota mínima ipva – Senado; exploração direta da atividade econômica deve ser excepcional art. 173 CF).</a:t>
            </a:r>
            <a:endParaRPr/>
          </a:p>
          <a:p>
            <a:pPr indent="0" lvl="0" marL="0" marR="0" rtl="0" algn="just">
              <a:lnSpc>
                <a:spcPct val="100000"/>
              </a:lnSpc>
              <a:spcBef>
                <a:spcPts val="0"/>
              </a:spcBef>
              <a:spcAft>
                <a:spcPts val="0"/>
              </a:spcAft>
              <a:buNone/>
            </a:pPr>
            <a:r>
              <a:t/>
            </a:r>
            <a:endParaRPr b="1" i="0" sz="1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6" name="Shape 56"/>
        <p:cNvGrpSpPr/>
        <p:nvPr/>
      </p:nvGrpSpPr>
      <p:grpSpPr>
        <a:xfrm>
          <a:off x="0" y="0"/>
          <a:ext cx="0" cy="0"/>
          <a:chOff x="0" y="0"/>
          <a:chExt cx="0" cy="0"/>
        </a:xfrm>
      </p:grpSpPr>
      <p:pic>
        <p:nvPicPr>
          <p:cNvPr id="57" name="Google Shape;57;p7"/>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58" name="Google Shape;58;p7"/>
          <p:cNvSpPr txBox="1"/>
          <p:nvPr/>
        </p:nvSpPr>
        <p:spPr>
          <a:xfrm>
            <a:off x="101183" y="-8262"/>
            <a:ext cx="8941633" cy="507831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pt-BR" sz="1200" u="none" cap="none" strike="noStrike">
                <a:solidFill>
                  <a:srgbClr val="000000"/>
                </a:solidFill>
                <a:latin typeface="Arial"/>
                <a:ea typeface="Arial"/>
                <a:cs typeface="Arial"/>
                <a:sym typeface="Arial"/>
              </a:rPr>
              <a:t>. </a:t>
            </a:r>
            <a:r>
              <a:rPr b="0" i="0" lang="pt-BR" sz="1600" u="none" cap="none" strike="noStrike">
                <a:solidFill>
                  <a:srgbClr val="000000"/>
                </a:solidFill>
                <a:latin typeface="Arial"/>
                <a:ea typeface="Arial"/>
                <a:cs typeface="Arial"/>
                <a:sym typeface="Arial"/>
              </a:rPr>
              <a:t>Segundo ABRAHAM (2017): “(...) o federalismo fiscal, originário do pacto federativo brasileiro, consiste na distribuição constitucional da partilha de recursos patrimoniais e das competências financeiras e tributárias para legislar, fiscalizar e cobrar recursos, assim como a redistribuição de receitas entre os entes federados, no sentido de conferir a cada ente condições para realizar suas respectivas atribuições públicas, igualmente estabelecidas na Carta Constitucional</a:t>
            </a:r>
            <a:endParaRPr/>
          </a:p>
          <a:p>
            <a:pPr indent="0" lvl="0" marL="0" marR="0" rtl="0" algn="just">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 Instrumentos:</a:t>
            </a:r>
            <a:endParaRPr/>
          </a:p>
          <a:p>
            <a:pPr indent="-400050" lvl="0" marL="400050" marR="0" rtl="0" algn="just">
              <a:lnSpc>
                <a:spcPct val="150000"/>
              </a:lnSpc>
              <a:spcBef>
                <a:spcPts val="0"/>
              </a:spcBef>
              <a:spcAft>
                <a:spcPts val="0"/>
              </a:spcAft>
              <a:buClr>
                <a:srgbClr val="000000"/>
              </a:buClr>
              <a:buSzPts val="1600"/>
              <a:buFont typeface="Arial"/>
              <a:buAutoNum type="romanLcParenBoth"/>
            </a:pPr>
            <a:r>
              <a:rPr b="0" i="0" lang="pt-BR" sz="1600" u="none" cap="none" strike="noStrike">
                <a:solidFill>
                  <a:srgbClr val="000000"/>
                </a:solidFill>
                <a:latin typeface="Arial"/>
                <a:ea typeface="Arial"/>
                <a:cs typeface="Arial"/>
                <a:sym typeface="Arial"/>
              </a:rPr>
              <a:t>partilha patrimonial (arts. 20 e 26 da CRFB) – no que garante receitas originárias exploráveis por cada ente; </a:t>
            </a:r>
            <a:endParaRPr/>
          </a:p>
          <a:p>
            <a:pPr indent="-400050" lvl="0" marL="400050" marR="0" rtl="0" algn="just">
              <a:lnSpc>
                <a:spcPct val="150000"/>
              </a:lnSpc>
              <a:spcBef>
                <a:spcPts val="0"/>
              </a:spcBef>
              <a:spcAft>
                <a:spcPts val="0"/>
              </a:spcAft>
              <a:buClr>
                <a:srgbClr val="000000"/>
              </a:buClr>
              <a:buSzPts val="1600"/>
              <a:buFont typeface="Arial"/>
              <a:buAutoNum type="romanLcParenBoth"/>
            </a:pPr>
            <a:r>
              <a:rPr b="0" i="0" lang="pt-BR" sz="1600" u="none" cap="none" strike="noStrike">
                <a:solidFill>
                  <a:srgbClr val="000000"/>
                </a:solidFill>
                <a:latin typeface="Arial"/>
                <a:ea typeface="Arial"/>
                <a:cs typeface="Arial"/>
                <a:sym typeface="Arial"/>
              </a:rPr>
              <a:t> distribuição da </a:t>
            </a:r>
            <a:r>
              <a:rPr b="1" i="0" lang="pt-BR" sz="1600" u="sng" cap="none" strike="noStrike">
                <a:solidFill>
                  <a:srgbClr val="000000"/>
                </a:solidFill>
                <a:latin typeface="Arial"/>
                <a:ea typeface="Arial"/>
                <a:cs typeface="Arial"/>
                <a:sym typeface="Arial"/>
              </a:rPr>
              <a:t>competência tributária </a:t>
            </a:r>
            <a:r>
              <a:rPr b="0" i="0" lang="pt-BR" sz="1600" u="none" cap="none" strike="noStrike">
                <a:solidFill>
                  <a:srgbClr val="000000"/>
                </a:solidFill>
                <a:latin typeface="Arial"/>
                <a:ea typeface="Arial"/>
                <a:cs typeface="Arial"/>
                <a:sym typeface="Arial"/>
              </a:rPr>
              <a:t>(arts. 145 a 156 CRFB) – no que confere prerrogativa de exercício do poder de tributar, auferindo receitas derivadas; </a:t>
            </a:r>
            <a:endParaRPr/>
          </a:p>
          <a:p>
            <a:pPr indent="-400050" lvl="0" marL="400050" marR="0" rtl="0" algn="just">
              <a:lnSpc>
                <a:spcPct val="150000"/>
              </a:lnSpc>
              <a:spcBef>
                <a:spcPts val="0"/>
              </a:spcBef>
              <a:spcAft>
                <a:spcPts val="0"/>
              </a:spcAft>
              <a:buClr>
                <a:srgbClr val="000000"/>
              </a:buClr>
              <a:buSzPts val="1600"/>
              <a:buFont typeface="Arial"/>
              <a:buAutoNum type="romanLcParenBoth"/>
            </a:pPr>
            <a:r>
              <a:rPr b="0" i="0" lang="pt-BR" sz="1600" u="none" cap="none" strike="noStrike">
                <a:solidFill>
                  <a:srgbClr val="000000"/>
                </a:solidFill>
                <a:latin typeface="Arial"/>
                <a:ea typeface="Arial"/>
                <a:cs typeface="Arial"/>
                <a:sym typeface="Arial"/>
              </a:rPr>
              <a:t>participação no produto da arrecadação (arts. 157 a 160 CRFB) – titularidade sobre receitas constitucionais transferidas (transferências obrigatórias).</a:t>
            </a:r>
            <a:endParaRPr/>
          </a:p>
          <a:p>
            <a:pPr indent="0" lvl="0" marL="0" marR="0" rtl="0" algn="just">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2" name="Shape 62"/>
        <p:cNvGrpSpPr/>
        <p:nvPr/>
      </p:nvGrpSpPr>
      <p:grpSpPr>
        <a:xfrm>
          <a:off x="0" y="0"/>
          <a:ext cx="0" cy="0"/>
          <a:chOff x="0" y="0"/>
          <a:chExt cx="0" cy="0"/>
        </a:xfrm>
      </p:grpSpPr>
      <p:pic>
        <p:nvPicPr>
          <p:cNvPr id="63" name="Google Shape;63;p8"/>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64" name="Google Shape;64;p8"/>
          <p:cNvSpPr txBox="1"/>
          <p:nvPr/>
        </p:nvSpPr>
        <p:spPr>
          <a:xfrm>
            <a:off x="216105" y="224953"/>
            <a:ext cx="8469939" cy="469359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1" i="0" lang="pt-BR" sz="1600" u="none" cap="none" strike="noStrike">
                <a:solidFill>
                  <a:srgbClr val="000000"/>
                </a:solidFill>
                <a:latin typeface="Arial"/>
                <a:ea typeface="Arial"/>
                <a:cs typeface="Arial"/>
                <a:sym typeface="Arial"/>
              </a:rPr>
              <a:t>Vantagens da enumeração de competências no texto constitucional:</a:t>
            </a:r>
            <a:endParaRPr/>
          </a:p>
          <a:p>
            <a:pPr indent="0" lvl="0" marL="0" marR="0" rtl="0" algn="just">
              <a:lnSpc>
                <a:spcPct val="15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180975" lvl="0" marL="1473200" marR="0" rtl="0" algn="just">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Segurança jurídica aos contribuintes – instrumento de tutela dos direitos fundamentais.</a:t>
            </a:r>
            <a:endParaRPr/>
          </a:p>
          <a:p>
            <a:pPr indent="-180975" lvl="0" marL="1473200" marR="0" rtl="0" algn="just">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Prestigia o federalismo fiscal – assegura a autonomia financeira e política dos entes. </a:t>
            </a:r>
            <a:endParaRPr/>
          </a:p>
          <a:p>
            <a:pPr indent="-180975" lvl="0" marL="1473200" marR="0" rtl="0" algn="just">
              <a:lnSpc>
                <a:spcPct val="150000"/>
              </a:lnSpc>
              <a:spcBef>
                <a:spcPts val="0"/>
              </a:spcBef>
              <a:spcAft>
                <a:spcPts val="0"/>
              </a:spcAft>
              <a:buClr>
                <a:srgbClr val="000000"/>
              </a:buClr>
              <a:buSzPts val="1600"/>
              <a:buFont typeface="Arial"/>
              <a:buAutoNum type="arabicPeriod"/>
            </a:pPr>
            <a:r>
              <a:rPr b="0" i="0" lang="pt-BR" sz="1600" u="none" cap="none" strike="noStrike">
                <a:solidFill>
                  <a:srgbClr val="000000"/>
                </a:solidFill>
                <a:latin typeface="Arial"/>
                <a:ea typeface="Arial"/>
                <a:cs typeface="Arial"/>
                <a:sym typeface="Arial"/>
              </a:rPr>
              <a:t>Evita a sobreposição de competências tributárias ao impedir que uma mesma base seja tributada pela União, Estados e Municípios. Ex: NY</a:t>
            </a:r>
            <a:endParaRPr/>
          </a:p>
          <a:p>
            <a:pPr indent="0" lvl="0" marL="0" marR="0" rtl="0" algn="just">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pt-BR" sz="1600" u="none" cap="none" strike="noStrike">
                <a:solidFill>
                  <a:srgbClr val="000000"/>
                </a:solidFill>
                <a:latin typeface="Arial"/>
                <a:ea typeface="Arial"/>
                <a:cs typeface="Arial"/>
                <a:sym typeface="Arial"/>
              </a:rPr>
              <a:t>STF RE 379.572/RJ IPVA embarcações – Inconstitucional lei ERJ por não observar a competência tributária.</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8" name="Shape 68"/>
        <p:cNvGrpSpPr/>
        <p:nvPr/>
      </p:nvGrpSpPr>
      <p:grpSpPr>
        <a:xfrm>
          <a:off x="0" y="0"/>
          <a:ext cx="0" cy="0"/>
          <a:chOff x="0" y="0"/>
          <a:chExt cx="0" cy="0"/>
        </a:xfrm>
      </p:grpSpPr>
      <p:pic>
        <p:nvPicPr>
          <p:cNvPr id="69" name="Google Shape;69;p9"/>
          <p:cNvPicPr preferRelativeResize="0"/>
          <p:nvPr/>
        </p:nvPicPr>
        <p:blipFill rotWithShape="1">
          <a:blip r:embed="rId3">
            <a:alphaModFix/>
          </a:blip>
          <a:srcRect b="0" l="0" r="0" t="0"/>
          <a:stretch/>
        </p:blipFill>
        <p:spPr>
          <a:xfrm>
            <a:off x="8369020" y="4435446"/>
            <a:ext cx="558875" cy="511750"/>
          </a:xfrm>
          <a:prstGeom prst="rect">
            <a:avLst/>
          </a:prstGeom>
          <a:noFill/>
          <a:ln>
            <a:noFill/>
          </a:ln>
        </p:spPr>
      </p:pic>
      <p:sp>
        <p:nvSpPr>
          <p:cNvPr id="70" name="Google Shape;70;p9"/>
          <p:cNvSpPr txBox="1"/>
          <p:nvPr/>
        </p:nvSpPr>
        <p:spPr>
          <a:xfrm>
            <a:off x="217357" y="538438"/>
            <a:ext cx="8926643" cy="3711785"/>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1600"/>
              <a:buFont typeface="Arial"/>
              <a:buChar char="•"/>
            </a:pPr>
            <a:r>
              <a:rPr b="1" i="0" lang="pt-BR" sz="1600" u="none" cap="none" strike="noStrike">
                <a:solidFill>
                  <a:srgbClr val="000000"/>
                </a:solidFill>
                <a:latin typeface="Arial"/>
                <a:ea typeface="Arial"/>
                <a:cs typeface="Arial"/>
                <a:sym typeface="Arial"/>
              </a:rPr>
              <a:t> Competência tributária é cláusula pétrea?</a:t>
            </a:r>
            <a:endParaRPr/>
          </a:p>
          <a:p>
            <a:pPr indent="101600" lvl="0" marL="0" marR="0" rtl="0" algn="just">
              <a:lnSpc>
                <a:spcPct val="90000"/>
              </a:lnSpc>
              <a:spcBef>
                <a:spcPts val="6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600"/>
              </a:spcBef>
              <a:spcAft>
                <a:spcPts val="0"/>
              </a:spcAft>
              <a:buNone/>
            </a:pPr>
            <a:r>
              <a:rPr b="0" i="0" lang="pt-BR" sz="1600" u="none" cap="none" strike="noStrike">
                <a:solidFill>
                  <a:srgbClr val="000000"/>
                </a:solidFill>
                <a:latin typeface="Arial"/>
                <a:ea typeface="Arial"/>
                <a:cs typeface="Arial"/>
                <a:sym typeface="Arial"/>
              </a:rPr>
              <a:t>Art. 60. A Constituição poderá ser emendada mediante proposta:</a:t>
            </a:r>
            <a:endParaRPr/>
          </a:p>
          <a:p>
            <a:pPr indent="0" lvl="0" marL="0" marR="0" rtl="0" algn="just">
              <a:lnSpc>
                <a:spcPct val="150000"/>
              </a:lnSpc>
              <a:spcBef>
                <a:spcPts val="600"/>
              </a:spcBef>
              <a:spcAft>
                <a:spcPts val="0"/>
              </a:spcAft>
              <a:buNone/>
            </a:pPr>
            <a:r>
              <a:rPr b="0" i="0" lang="pt-BR" sz="1600" u="none" cap="none" strike="noStrike">
                <a:solidFill>
                  <a:srgbClr val="000000"/>
                </a:solidFill>
                <a:latin typeface="Arial"/>
                <a:ea typeface="Arial"/>
                <a:cs typeface="Arial"/>
                <a:sym typeface="Arial"/>
              </a:rPr>
              <a:t>I - de um terço, no mínimo, dos membros da Câmara dos Deputados ou do Senado Federal;</a:t>
            </a:r>
            <a:endParaRPr/>
          </a:p>
          <a:p>
            <a:pPr indent="0" lvl="0" marL="0" marR="0" rtl="0" algn="just">
              <a:lnSpc>
                <a:spcPct val="150000"/>
              </a:lnSpc>
              <a:spcBef>
                <a:spcPts val="600"/>
              </a:spcBef>
              <a:spcAft>
                <a:spcPts val="0"/>
              </a:spcAft>
              <a:buNone/>
            </a:pPr>
            <a:r>
              <a:rPr b="0" i="0" lang="pt-BR" sz="1600" u="none" cap="none" strike="noStrike">
                <a:solidFill>
                  <a:srgbClr val="000000"/>
                </a:solidFill>
                <a:latin typeface="Arial"/>
                <a:ea typeface="Arial"/>
                <a:cs typeface="Arial"/>
                <a:sym typeface="Arial"/>
              </a:rPr>
              <a:t>II - do Presidente da República;</a:t>
            </a:r>
            <a:endParaRPr/>
          </a:p>
          <a:p>
            <a:pPr indent="0" lvl="0" marL="0" marR="0" rtl="0" algn="just">
              <a:lnSpc>
                <a:spcPct val="150000"/>
              </a:lnSpc>
              <a:spcBef>
                <a:spcPts val="600"/>
              </a:spcBef>
              <a:spcAft>
                <a:spcPts val="0"/>
              </a:spcAft>
              <a:buNone/>
            </a:pPr>
            <a:r>
              <a:rPr b="0" i="0" lang="pt-BR" sz="1600" u="none" cap="none" strike="noStrike">
                <a:solidFill>
                  <a:srgbClr val="000000"/>
                </a:solidFill>
                <a:latin typeface="Arial"/>
                <a:ea typeface="Arial"/>
                <a:cs typeface="Arial"/>
                <a:sym typeface="Arial"/>
              </a:rPr>
              <a:t>III - de mais da metade das Assembléias Legislativas das unidades da Federação, manifestando-se, cada uma delas, pela maioria relativa de seus membros.</a:t>
            </a:r>
            <a:endParaRPr/>
          </a:p>
          <a:p>
            <a:pPr indent="0" lvl="0" marL="0" marR="0" rtl="0" algn="just">
              <a:lnSpc>
                <a:spcPct val="150000"/>
              </a:lnSpc>
              <a:spcBef>
                <a:spcPts val="600"/>
              </a:spcBef>
              <a:spcAft>
                <a:spcPts val="0"/>
              </a:spcAft>
              <a:buNone/>
            </a:pPr>
            <a:r>
              <a:rPr b="0" i="0" lang="pt-BR" sz="1600" u="none" cap="none" strike="noStrike">
                <a:solidFill>
                  <a:srgbClr val="000000"/>
                </a:solidFill>
                <a:latin typeface="Arial"/>
                <a:ea typeface="Arial"/>
                <a:cs typeface="Arial"/>
                <a:sym typeface="Arial"/>
              </a:rPr>
              <a:t>§ 4º Não será objeto de deliberação a proposta de emenda tendente a abolir:</a:t>
            </a:r>
            <a:endParaRPr/>
          </a:p>
          <a:p>
            <a:pPr indent="0" lvl="0" marL="0" marR="0" rtl="0" algn="just">
              <a:lnSpc>
                <a:spcPct val="150000"/>
              </a:lnSpc>
              <a:spcBef>
                <a:spcPts val="600"/>
              </a:spcBef>
              <a:spcAft>
                <a:spcPts val="0"/>
              </a:spcAft>
              <a:buNone/>
            </a:pPr>
            <a:r>
              <a:rPr b="0" i="0" lang="pt-BR" sz="1600" u="none" cap="none" strike="noStrike">
                <a:solidFill>
                  <a:srgbClr val="000000"/>
                </a:solidFill>
                <a:latin typeface="Arial"/>
                <a:ea typeface="Arial"/>
                <a:cs typeface="Arial"/>
                <a:sym typeface="Arial"/>
              </a:rPr>
              <a:t>I - a forma federativa de Estado;</a:t>
            </a:r>
            <a:endParaRPr/>
          </a:p>
          <a:p>
            <a:pPr indent="0" lvl="0" marL="0" marR="0" rtl="0" algn="just">
              <a:lnSpc>
                <a:spcPct val="100000"/>
              </a:lnSpc>
              <a:spcBef>
                <a:spcPts val="600"/>
              </a:spcBef>
              <a:spcAft>
                <a:spcPts val="0"/>
              </a:spcAft>
              <a:buNone/>
            </a:pPr>
            <a:r>
              <a:t/>
            </a:r>
            <a:endParaRPr b="1" i="0" sz="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Giovanna Porchéra</dc:creator>
</cp:coreProperties>
</file>