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y="5143500" cx="9144000"/>
  <p:notesSz cx="6858000" cy="9144000"/>
  <p:embeddedFontLst>
    <p:embeddedFont>
      <p:font typeface="Montserrat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70" roundtripDataSignature="AMtx7mgKaosZDuMPw11ZCS2ZGIqn8K+T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customschemas.google.com/relationships/presentationmetadata" Target="meta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Montserrat-italic.fntdata"/><Relationship Id="rId23" Type="http://schemas.openxmlformats.org/officeDocument/2006/relationships/slide" Target="slides/slide18.xml"/><Relationship Id="rId67" Type="http://schemas.openxmlformats.org/officeDocument/2006/relationships/font" Target="fonts/Montserrat-bold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Montserrat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5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5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5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6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6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" name="Google Shape;22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6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6" name="Google Shape;26;p6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" name="Google Shape;27;p6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1" name="Google Shape;31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6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buscadordizerodireito.com.br/jurisprudencia/detalhes/a1d4c20b182ad7137ab3606f0e3fc8a4?categoria=1&amp;subcategoria=1&amp;assunto=6&amp;forma-exibicao=apenas-com-informativo&amp;ordenacao=data-julgado&amp;criterio-pesquisa=e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1" name="Google Shape;101;p10"/>
          <p:cNvSpPr txBox="1"/>
          <p:nvPr/>
        </p:nvSpPr>
        <p:spPr>
          <a:xfrm>
            <a:off x="311701" y="1017725"/>
            <a:ext cx="8520599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Entendeu-se pela necessidade de criação de normas com maior densidade e </a:t>
            </a:r>
            <a:r>
              <a:rPr b="0" i="0" lang="pt-BR" sz="16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 axiológico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(para além das regras impostas);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principal marco teórico do neoconstitucionalismo é a teoria dos princípios, que veremos a seguir.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7" name="Google Shape;107;p11"/>
          <p:cNvSpPr txBox="1"/>
          <p:nvPr/>
        </p:nvSpPr>
        <p:spPr>
          <a:xfrm>
            <a:off x="311700" y="1371601"/>
            <a:ext cx="85206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problema da legitimidade intergeracional e a dificuldade contramajoritaria</a:t>
            </a:r>
            <a:endParaRPr b="1" i="0" sz="16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que ponto uma geração pode vincular juridicamente as gerações futuras por meio de uma Constituição?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Art. 28 da Constituição Francesa (1793): “Uma geração não pode sujeitar as suas leis às gerações futuras.”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Poder de reforma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3" name="Google Shape;113;p12"/>
          <p:cNvSpPr txBox="1"/>
          <p:nvPr/>
        </p:nvSpPr>
        <p:spPr>
          <a:xfrm>
            <a:off x="311701" y="1201271"/>
            <a:ext cx="7908934" cy="227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outro lado, a expansão da Jurisdição constitucional pode conferir poder excessivo a juízes, </a:t>
            </a: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moldando a Constituição conforme preferências pessoais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Diálogo constitucional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nega “última palavra” a qualquer poder.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Standards diferenciados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deferência do Judiciário, conforme o grau de sensibilidade democrática do ato controlado.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311700" y="1443319"/>
            <a:ext cx="8520600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Constitucionalismo Popular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constitucionalismo popular é uma corrente teórica e prática que propõe uma maior participação do povo na interpretação, aplicação e formação da Constituição, em contraste com a visão tradicional que concentra esse papel primordialmente nos tribunais, especialmente nas cortes constitucionais.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311700" y="1506071"/>
            <a:ext cx="852060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Segundo Daniel Sarmento, o constitucionalismo popular é uma corrente que </a:t>
            </a: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critica o protagonismo excessivo do Poder Judiciário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interpretação da Constituição — característica do modelo judicialista — e defende que a política e a sociedade civil também devem ter um papel central no processo constitucional.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311700" y="1416424"/>
            <a:ext cx="852060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Sarmento propõe uma </a:t>
            </a: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posição intermediária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reconhece a </a:t>
            </a: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importância da jurisdição constitucional (PAPEL CONTRAMAJORITÁRIO)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especialmente na proteção de direitos fundamentais —, mas afirma que os tribunais também são espaços politicamente influenciados, e que a política pode e deve ser um locus legítimo de afirmação da Constituição, guiada por princípios, e não apenas por interesses de facções. Assim, a protagonista do constitucionalismo democrático </a:t>
            </a: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 ser a sociedade como um todo, e não apenas o Judiciário.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385483" y="1577789"/>
            <a:ext cx="811305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várias acepções de Constituição —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formal, instrumental, material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expressam dimensões complementares do fenômeno constitucional, envolvendo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 (dever ser), fato (ser) e valor (dever ser ético)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Segundo Sarmento, uma teoria constitucional adequada deve articular essas dimensões, sob o compromisso do </a:t>
            </a: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constitucionalismo democrático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que justifica e dá legitimidade à própria ideia de Constituição.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311699" y="1272989"/>
            <a:ext cx="8410959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Princípios e regras constitucionais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doutrina contemporânea, lastrada no movimento </a:t>
            </a:r>
            <a:r>
              <a:rPr b="0" i="1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neoconstitucionalista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(ascensão dos princípios), distingue </a:t>
            </a: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normas constitucionais em princípios e regras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dois grandes expoentes da teoria dos princípios foram DWORKIN (EUA)</a:t>
            </a: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ALEXY (Alemanha) - "Teoria dos Direitos Fundamentais” (1985).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020" y="4435446"/>
            <a:ext cx="558875" cy="5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282855" y="528918"/>
            <a:ext cx="8283389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Teoria dos princípios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DWORKIN – Regras e princípios se assemelham, mas se diferenciam </a:t>
            </a:r>
            <a:r>
              <a:rPr b="0" i="1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pela tipologia diretiva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apresentam.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Regras são aplicadas na lógica clássica das antinomias (tudo ou nada), aplicando-se o critério de especialidade, cronologia ou hierarquia.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020" y="4435446"/>
            <a:ext cx="558875" cy="5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157397" y="774929"/>
            <a:ext cx="8986603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Princípios possuem uma dimensão desconhecida pelas regras: </a:t>
            </a: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dimensão do peso</a:t>
            </a: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uma </a:t>
            </a: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situação de conflito entre princípios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deve-se dirimir considerando o peso de cada um aplicado ao caso concreto.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Logo, havendo colisão entre princípios, nenhum será extinto do ordenamento, mas sim excluído do caso concreto, após técnica denominada ponderação (estudaremos em direitos fundamentais).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1012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"/>
          <p:cNvSpPr txBox="1"/>
          <p:nvPr/>
        </p:nvSpPr>
        <p:spPr>
          <a:xfrm>
            <a:off x="1041725" y="1375400"/>
            <a:ext cx="198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1B1E3"/>
                </a:solidFill>
                <a:latin typeface="Montserrat"/>
                <a:ea typeface="Montserrat"/>
                <a:cs typeface="Montserrat"/>
                <a:sym typeface="Montserrat"/>
              </a:rPr>
              <a:t>AULA 01</a:t>
            </a:r>
            <a:endParaRPr b="1" i="0" sz="2400" u="none" cap="none" strike="noStrike">
              <a:solidFill>
                <a:srgbClr val="01B1E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2"/>
          <p:cNvSpPr txBox="1"/>
          <p:nvPr/>
        </p:nvSpPr>
        <p:spPr>
          <a:xfrm>
            <a:off x="1041725" y="1782300"/>
            <a:ext cx="2238000" cy="3539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TURMA PGM-RJ</a:t>
            </a:r>
            <a:endParaRPr b="1" i="0" sz="1100" u="none" cap="none" strike="noStrike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0" name="Google Shape;50;p2"/>
          <p:cNvCxnSpPr/>
          <p:nvPr/>
        </p:nvCxnSpPr>
        <p:spPr>
          <a:xfrm>
            <a:off x="398775" y="2368300"/>
            <a:ext cx="2327700" cy="0"/>
          </a:xfrm>
          <a:prstGeom prst="straightConnector1">
            <a:avLst/>
          </a:prstGeom>
          <a:noFill/>
          <a:ln cap="flat" cmpd="sng" w="9525">
            <a:solidFill>
              <a:srgbClr val="01B1E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2"/>
          <p:cNvSpPr txBox="1"/>
          <p:nvPr/>
        </p:nvSpPr>
        <p:spPr>
          <a:xfrm>
            <a:off x="1041725" y="2571750"/>
            <a:ext cx="2864700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Autor: Beatriz Soares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1041725" y="3019375"/>
            <a:ext cx="286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24 de abril de 2024 </a:t>
            </a:r>
            <a:endParaRPr b="1" i="0" sz="1400" u="none" cap="none" strike="noStrike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960325" y="3019375"/>
            <a:ext cx="2327700" cy="439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1B1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020" y="4435446"/>
            <a:ext cx="558875" cy="5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172387" y="1243304"/>
            <a:ext cx="89716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ALEXY, por sua vez,  dispõe que regras e princípios são </a:t>
            </a:r>
            <a:r>
              <a:rPr b="0" i="0" lang="pt-BR" sz="16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normas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pt-BR" sz="16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constitucionais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igual relevância, mas princípios possuem </a:t>
            </a:r>
            <a:r>
              <a:rPr b="0" i="0" lang="pt-BR" sz="16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maior abstração, agindo como </a:t>
            </a: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mandados de otimização.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sng" cap="none" strike="noStrike">
              <a:solidFill>
                <a:srgbClr val="000000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ascensão dos princípios e da sua relevância constitucional (tipologia aberta das normas constitucionais) é contemporânea ao movimento neoconstitucionalista, principalmente em razão dos direitos fundamentais, muitas vezes garantidos com normas de cunho principiológico e aberto. 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475129" y="1622611"/>
            <a:ext cx="8292353" cy="227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Brasil, importante recapitular que o movimento neoconstitucionalista ganhou grande relevo com a Constituição de 88 e com a doutrina da </a:t>
            </a:r>
            <a:r>
              <a:rPr b="0" i="1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efetividade das normas constitucionais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como definido por BARROSO.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 constitucionalização do Direito no Brasil”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 txBox="1"/>
          <p:nvPr/>
        </p:nvSpPr>
        <p:spPr>
          <a:xfrm>
            <a:off x="311700" y="1515035"/>
            <a:ext cx="8520600" cy="3508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Segundo BARROSO </a:t>
            </a: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(Neoconstitucionalismo - O triunfo tardio do Direito Constitucional no Brasil – Conjur e Migalhas)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Marco histórico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reconstitucionalização da Europa (2 pós guerra) e reconstitucionalização brasileira (promulgação da Constituição/88)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Marco filosófico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Pós-positivismo (a formação de uma nova hermenêutica constitucional)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Marco Teórico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Reconhecimento de força normativa à Constituição (expansão principiológica); A expansão da jurisdição constitucional; Nova dogmática da interpretação constitucional.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79" name="Google Shape;179;p23"/>
          <p:cNvSpPr txBox="1"/>
          <p:nvPr/>
        </p:nvSpPr>
        <p:spPr>
          <a:xfrm>
            <a:off x="311700" y="1335742"/>
            <a:ext cx="8079265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Conflito entre normas constitucionais (REGRAS X PRINCÍPIOS): considerações iniciais.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Embora existam posições que neguem a possibilidade de colisão entre normas constitucionais, fato é, que ainda que de forma aparente, normas constitucionais poderão entrar em conflito.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situações concretas são complexas e multifacetadas, tornando inevitável a </a:t>
            </a: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sobreposição de normas constitucionais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determinados casos.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 txBox="1"/>
          <p:nvPr/>
        </p:nvSpPr>
        <p:spPr>
          <a:xfrm>
            <a:off x="311700" y="1524000"/>
            <a:ext cx="85206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Conflito entre regras - critérios clássicos: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critério hierárquico: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inexistência de norma constitucional originária inconstitucional - não há espaço para o emprego do critério hierárquico.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jurisprudência do STF firmou-se no sentido do reconhecimento da impossibilidade de declaração de inconstitucionalidade de norma ditada pelo poder constituinte originário.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Rechaçou-se no Brasil, portanto, a tese das Normas constitucionais inconstitucionais.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91" name="Google Shape;191;p25"/>
          <p:cNvSpPr txBox="1"/>
          <p:nvPr/>
        </p:nvSpPr>
        <p:spPr>
          <a:xfrm>
            <a:off x="311700" y="1344706"/>
            <a:ext cx="852059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critério cronológico: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revogação de normas constitucionais por emendas supervenientes – (estudaremos em poder constituinte derivado reformador)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critério de especialidade: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critério de especialidade é empregado no campo constitucional com frequência. Ele retira da incidência da norma constitucional mais geral aquela hipótese disciplinada pela norma mais específica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97" name="Google Shape;197;p26"/>
          <p:cNvSpPr txBox="1"/>
          <p:nvPr/>
        </p:nvSpPr>
        <p:spPr>
          <a:xfrm>
            <a:off x="311700" y="1362635"/>
            <a:ext cx="85206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Especialidade constitucional: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Constituição dispõe que não é possível cobrar tributos no mesmo exercício financeiro em que haja sido publicada a lei que os instituiu ou aumentou (art. 150, III, “b”). Porém, ela mesmo, </a:t>
            </a:r>
            <a:r>
              <a:rPr b="0" i="0" lang="pt-BR" sz="16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norma mais específica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estabeleceu que a anterioridade não se aplica a determinados tributos (art. 150, §1º). A regra específica subtrai da mais geral as hipóteses que disciplina.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03" name="Google Shape;203;p27"/>
          <p:cNvSpPr txBox="1"/>
          <p:nvPr/>
        </p:nvSpPr>
        <p:spPr>
          <a:xfrm>
            <a:off x="311700" y="1568824"/>
            <a:ext cx="790686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Colisão entre princípios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Aplicação da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Técnica da ponderação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(identificação dos direitos em conflito no caso concreto);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Amparada por critérios como a </a:t>
            </a:r>
            <a:r>
              <a:rPr b="0" i="0" lang="pt-BR" sz="16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proporcionalidade em sentido estrito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ela oferece métodos de r</a:t>
            </a:r>
            <a:r>
              <a:rPr b="0" i="0" lang="pt-BR" sz="16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acionalização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controle da decisão judicial (passo a passo da ponderação será visto na aula de direitos fundamentais).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09" name="Google Shape;209;p28"/>
          <p:cNvSpPr txBox="1"/>
          <p:nvPr/>
        </p:nvSpPr>
        <p:spPr>
          <a:xfrm>
            <a:off x="248947" y="1556087"/>
            <a:ext cx="835717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Princípio da proporcionalidade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composto por três subprincípios: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Adequação – A medida deve contribuir para o fim constitucional visado.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Necessidade – Deve-se verificar se não há alternativa menos lesiva ao direito restringido.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Proporcionalidade em sentido estrito – Avaliação entre: Peso abstrato: importância geral dos bens jurídicos envolvidos no sistema constitucional. Peso concreto: grau de restrição a um bem x grau de promoção do outro no caso específico.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15" name="Google Shape;215;p29"/>
          <p:cNvSpPr txBox="1"/>
          <p:nvPr/>
        </p:nvSpPr>
        <p:spPr>
          <a:xfrm>
            <a:off x="576512" y="1545040"/>
            <a:ext cx="8520599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ponderação não é uma operação mecânica ou matemática.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aplicação dos critérios exige valorações complexas, muitas vezes subjetivas e controvertidas.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uso de fórmulas </a:t>
            </a:r>
            <a:r>
              <a:rPr b="0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(como a de Alexy)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 substitui o juízo argumentativo — servem apenas como guias de racionalização.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020" y="4435446"/>
            <a:ext cx="558875" cy="5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 txBox="1"/>
          <p:nvPr/>
        </p:nvSpPr>
        <p:spPr>
          <a:xfrm>
            <a:off x="216105" y="329781"/>
            <a:ext cx="8837954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Panorama da banca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Composição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Estratégias para primeira fase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21" name="Google Shape;221;p30"/>
          <p:cNvSpPr txBox="1"/>
          <p:nvPr/>
        </p:nvSpPr>
        <p:spPr>
          <a:xfrm>
            <a:off x="466166" y="1434354"/>
            <a:ext cx="8520600" cy="3508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Aplicação prática: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Concepção moderna da </a:t>
            </a: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liberdade de expressão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Dimensão individual e coletiva (crítica ao poder e a formação da opinião pública informada)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Liberdade de expressão como direito preferencial (ADI 4.451 e ADPF 130); Proibição da censura prévia e controle a posteriori; Limites legítimos.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Dimensão moderna do </a:t>
            </a: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direito à privacidade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ideia clássica de "direito de estar só" resta ultrapassada;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Autodeterminação informativa – Direito de decidir quais dados serão divulgados, como serão utilizados e por quem.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27" name="Google Shape;227;p31"/>
          <p:cNvSpPr txBox="1"/>
          <p:nvPr/>
        </p:nvSpPr>
        <p:spPr>
          <a:xfrm>
            <a:off x="370950" y="1454351"/>
            <a:ext cx="84021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Biografias não autorizadas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ADI 4.815 (2015)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unanimidade, o STF declarou inconstitucional a interpretação que impedia a publicação de biografias não autorizadas de figuras públicas.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STF tem se alinhado à ideia de que a liberdade de expressão artística é essencial à democracia, sobretudo quando se trata de pessoas não públicas ou de discurso que ultrapassa os limites da crítica legítima.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Estudaremos de forma mais aprofundada em direitos fundamentais.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33" name="Google Shape;233;p32"/>
          <p:cNvSpPr txBox="1"/>
          <p:nvPr/>
        </p:nvSpPr>
        <p:spPr>
          <a:xfrm>
            <a:off x="311700" y="1568825"/>
            <a:ext cx="8608181" cy="2303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necessária a manutenção da divulgação integral dos dados epidemiológicos relativos à pandemia da Covid-19. A interrupção abrupta da coleta e divulgação de importantes dados epidemiológicos, imprescindíveis para a análise da série histórica de evolução da pandemia (Covid-19), caracteriza ofensa a preceitos fundamentais da Constituição Federal, </a:t>
            </a:r>
            <a:r>
              <a:rPr b="0" i="0" lang="pt-BR" sz="14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nomeadamente o acesso à informação, os princípios da publicidade </a:t>
            </a:r>
            <a:r>
              <a:rPr b="0" i="0" lang="pt-BR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da transparência da Administração Pública e o direito à saúde.</a:t>
            </a:r>
            <a:br>
              <a:rPr b="0" i="0" lang="pt-BR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pt-BR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STF. Plenário. ADPF 690/DF, ADPF 691/DF e ADPF 692 /DF, Rel. Min. Alexandre de Moraes, julgados em 13/03/2021 (Info 1009).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sng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julgado  </a:t>
            </a:r>
            <a:endParaRPr b="0" i="0" sz="1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Privacidade x Acesso à informação (liberdade de expressão)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39" name="Google Shape;239;p33"/>
          <p:cNvSpPr txBox="1"/>
          <p:nvPr/>
        </p:nvSpPr>
        <p:spPr>
          <a:xfrm>
            <a:off x="311700" y="1353671"/>
            <a:ext cx="85206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 restringirem a comercialização e o uso de testes psicológicos aos profissionais regularmente inscritos no Conselho Federal de Psicologia (CFP), o inciso III e os §§ 1º e 2º do art. 18 da Resolução 2/2003-CFP acabaram por instituir disciplina </a:t>
            </a:r>
            <a:r>
              <a:rPr b="0" i="0" lang="pt-BR" sz="14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desproporcional </a:t>
            </a:r>
            <a:r>
              <a:rPr b="0" i="0" lang="pt-BR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ofensiva aos postulados constitucionais relativos à </a:t>
            </a:r>
            <a:r>
              <a:rPr b="0" i="0" lang="pt-BR" sz="14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liberdade de manifestação do pensamento </a:t>
            </a:r>
            <a:r>
              <a:rPr b="0" i="0" lang="pt-BR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(art. art. 5º, IV, IX e XIV, da CF/88) e de liberdade de acesso à informação (art. 220, da CF/88).</a:t>
            </a:r>
            <a:br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pt-BR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STF. Plenário. ADI 3481/DF, Rel. Min. Alexandre de Moraes, julgado em 6/3/2021 (Info 1008).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Privacidade x Manifestação do pensamento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45" name="Google Shape;245;p34"/>
          <p:cNvSpPr txBox="1"/>
          <p:nvPr/>
        </p:nvSpPr>
        <p:spPr>
          <a:xfrm>
            <a:off x="311700" y="1452283"/>
            <a:ext cx="85206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INTERPRETAÇÃO CONSTUCIONAL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Quem interpreta a Constituição?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Interpretação constitucional como tarefa eminentemente judicial (entendimento tradicional)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Função precípua, mas a atuação não deve ser exclusiva da Suprema Corte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1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“Sociedade Aberta Dos Intérpretes da Constituição” (</a:t>
            </a:r>
            <a:r>
              <a:rPr b="0" i="0" lang="pt-BR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Häberle)</a:t>
            </a:r>
            <a:r>
              <a:rPr b="0" i="1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51" name="Google Shape;251;p35"/>
          <p:cNvSpPr txBox="1"/>
          <p:nvPr/>
        </p:nvSpPr>
        <p:spPr>
          <a:xfrm>
            <a:off x="490994" y="1461718"/>
            <a:ext cx="756827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Brasil temos exemplos práticos: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Ampliação do rol de legitimados para propor ADI, superando a exclusividade do Procurador-Geral da República;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Leis nº 9.868/99 e nº 9.882/99 e mecanismos de participação plural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amicus curiae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0" i="1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convocação de audiências públicas);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Ampliação dos debates no processo legislativo (participação popular);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57" name="Google Shape;257;p36"/>
          <p:cNvSpPr txBox="1"/>
          <p:nvPr/>
        </p:nvSpPr>
        <p:spPr>
          <a:xfrm>
            <a:off x="311700" y="1317812"/>
            <a:ext cx="8520600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Quem detém a “última palavra” sobre a interpretação da Constituição?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decisões do STF tenham efeito vinculante e sejam definitivas no âmbito processual, isso não significa que a Corte encerre o debate constitucional;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Ausência de vinculação ao legislativo;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STF pode, inclusive, rever entendimentos anteriores (discricionário?)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Mudanças na composição da Corte ou pressão da opinião pública.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63" name="Google Shape;263;p37"/>
          <p:cNvSpPr txBox="1"/>
          <p:nvPr/>
        </p:nvSpPr>
        <p:spPr>
          <a:xfrm>
            <a:off x="311700" y="1443318"/>
            <a:ext cx="8520600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uma democracia, o diálogo entre os poderes e a sociedade civil deve ser valorizado: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Mecanismos legítimos de reação às decisões do STF: novas leis ou emendas constitucionais que se contrapõem à jurisprudência que se contrapõem à jurisprudência fixada </a:t>
            </a: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(efeito backlash)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pt-BR" sz="16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Diálogo constitucional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também é essencial à correção de erros e à preservação dos direitos fundamentais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69" name="Google Shape;269;p38"/>
          <p:cNvSpPr txBox="1"/>
          <p:nvPr/>
        </p:nvSpPr>
        <p:spPr>
          <a:xfrm>
            <a:off x="311700" y="1389529"/>
            <a:ext cx="8520600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Exemplos práticos:,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Alterações promovidas pelas Emendas Constitucionais nºs 29/2000 (IPTU progressivo)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Vaquejada e EC nº 96;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75" name="Google Shape;275;p39"/>
          <p:cNvSpPr txBox="1"/>
          <p:nvPr/>
        </p:nvSpPr>
        <p:spPr>
          <a:xfrm>
            <a:off x="385482" y="1474231"/>
            <a:ext cx="83371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PRINCÍPIOS ESPECÍFICOS DE INTERPRETAÇÃO CONSTITUCIONAL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020" y="4435446"/>
            <a:ext cx="558875" cy="5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"/>
          <p:cNvSpPr txBox="1"/>
          <p:nvPr/>
        </p:nvSpPr>
        <p:spPr>
          <a:xfrm>
            <a:off x="104931" y="14991"/>
            <a:ext cx="8926643" cy="4662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Referencial Teórico e doutrinário: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Curso de Direito Constitucional – Gilmar Mendes e Paulo Gustavo Gonet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Curso de Direito Constitucional - Ingo Sarlet, Luiz Guilherme Marinoni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Curso de Direito Constitucional – Luis Roberto Barosso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Interpretação Constitucional dos Direitos Fundamentais – Jane Reis </a:t>
            </a:r>
            <a:endParaRPr/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Jurisprudência e leitura de informativos </a:t>
            </a:r>
            <a:endParaRPr/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81" name="Google Shape;281;p40"/>
          <p:cNvSpPr txBox="1"/>
          <p:nvPr/>
        </p:nvSpPr>
        <p:spPr>
          <a:xfrm>
            <a:off x="311700" y="1452282"/>
            <a:ext cx="8520600" cy="227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PRINCÍPIO DA SUPREMACIA DA CONSTITUICAO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 princípio dispõe que  a constituição </a:t>
            </a:r>
            <a:r>
              <a:rPr b="0" i="0" lang="pt-BR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 central do ordenamento jurídico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Todo o ordenamento deve, necessariamente, estar em consonância com os mandamentos constitucionais, que comporta hierarquia em face as demais normas.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br>
              <a:rPr lang="pt-BR" sz="1800">
                <a:latin typeface="Arial"/>
                <a:ea typeface="Arial"/>
                <a:cs typeface="Arial"/>
                <a:sym typeface="Arial"/>
              </a:rPr>
            </a:br>
            <a:br>
              <a:rPr lang="pt-BR" sz="1800">
                <a:latin typeface="Arial"/>
                <a:ea typeface="Arial"/>
                <a:cs typeface="Arial"/>
                <a:sym typeface="Arial"/>
              </a:rPr>
            </a:br>
            <a:b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  <a:t>Sarmento: </a:t>
            </a:r>
            <a:b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“Os ordenamentos jurídicos são </a:t>
            </a:r>
            <a:r>
              <a:rPr lang="pt-BR" sz="1800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sistemas hierarquizados</a:t>
            </a:r>
            <a:r>
              <a:rPr lang="pt-BR" sz="18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em cujo ápice as constituições estão situadas. As leis só são válidas se estão de acordo com a Constituição quanto ao seu teor e se tiverem sido editadas em conformidade com os procedimentos prescritos constitucionalmente”</a:t>
            </a:r>
            <a:br>
              <a:rPr lang="pt-BR" sz="1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92" name="Google Shape;292;p42"/>
          <p:cNvSpPr txBox="1"/>
          <p:nvPr/>
        </p:nvSpPr>
        <p:spPr>
          <a:xfrm>
            <a:off x="311700" y="1497107"/>
            <a:ext cx="842888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supremacia fundamenta-se na rigidez constitucional, permite o controle de constitucionalidade, também funcionando como uma </a:t>
            </a: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limitação ao poder de reforma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98" name="Google Shape;298;p43"/>
          <p:cNvSpPr txBox="1"/>
          <p:nvPr/>
        </p:nvSpPr>
        <p:spPr>
          <a:xfrm>
            <a:off x="430306" y="1918448"/>
            <a:ext cx="808616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Supremacia Fontes do Direito Constitucional - </a:t>
            </a: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Preâmbulo é considerado fonte de direito?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arenR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tese da irrelevância jurídica: o preâmbulo está no âmbito da política, portanto, não possui relevância jurídica;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arenR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tese da plena eficácia: o preâmbulo tem a mesma eficácia jurídica das normas constitucionais;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lphaLcParenR"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pt-BR" sz="16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tese da relevância jurídica indireta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o preâmbulo faz parte das características jurídicas da Constituição Federal , entretanto, não deve ser confundido com as demais normas jurídicas desta. </a:t>
            </a: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ADI 2076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04" name="Google Shape;304;p44"/>
          <p:cNvSpPr txBox="1"/>
          <p:nvPr/>
        </p:nvSpPr>
        <p:spPr>
          <a:xfrm>
            <a:off x="311700" y="1461247"/>
            <a:ext cx="844681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EMENTA: CONSTITUCIONAL. CONSTITUIÇÃO: PREÂMBULO. NORMAS CENTRAIS. Constituição do Acre. I. - Normas centrais da Constituição Federal: essas normas são de reprodução obrigatória na Constituição do Estado-membro, mesmo porque, reproduzidas, ou não, incidirão sobre a ordem local. Reclamações 370-MT e 383-SP (RTJ 147/404). II. - </a:t>
            </a:r>
            <a:r>
              <a:rPr b="0" i="0" lang="pt-BR" sz="14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Preâmbulo da Constituição: não constitui norma central. Invocação da proteção de Deus: não se trata de norma de reprodução obrigatória na Constituição estadual, não tendo força normativa</a:t>
            </a:r>
            <a:r>
              <a:rPr b="0" i="0" lang="pt-BR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III. - Ação direta de inconstitucionalidade julgada improcedente.</a:t>
            </a:r>
            <a:br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pt-BR" sz="1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(ADI 2076, Relator(a): Min. CARLOS VELLOSO, Tribunal Pleno, julgado em 15/08/2002, DJ 08-08-2003 PP-00086 EMENT VOL-02118-01 PP-00218)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10" name="Google Shape;310;p45"/>
          <p:cNvSpPr txBox="1"/>
          <p:nvPr/>
        </p:nvSpPr>
        <p:spPr>
          <a:xfrm>
            <a:off x="311701" y="1237129"/>
            <a:ext cx="8419924" cy="394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ADCT?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3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ADCT tem por finalidade: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b="0" i="0" lang="pt-BR" sz="13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Regulamentar a </a:t>
            </a:r>
            <a:r>
              <a:rPr b="0" i="0" lang="pt-BR" sz="135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transição entre a ordem jurídica anterior</a:t>
            </a:r>
            <a:r>
              <a:rPr b="0" i="0" lang="pt-BR" sz="13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(regida pela Constituição de 1967/69) e a nova ordem inaugurada em 1988; Ex: art.34.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b="0" i="0" lang="pt-BR" sz="13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Estabelecer normas de aplicação imediata, </a:t>
            </a:r>
            <a:r>
              <a:rPr b="0" i="0" lang="pt-BR" sz="135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 de caráter transitório ou temporário</a:t>
            </a:r>
            <a:r>
              <a:rPr b="0" i="0" lang="pt-BR" sz="13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embora em alguns casos sua vigência seja prolongada (como no art. 100, sobre precatórios);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STF</a:t>
            </a:r>
            <a:r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Fazem parte do bloco de constitucionalidade. Consequência prática?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Podem ser alteradas?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16" name="Google Shape;316;p46"/>
          <p:cNvSpPr txBox="1"/>
          <p:nvPr/>
        </p:nvSpPr>
        <p:spPr>
          <a:xfrm>
            <a:off x="311700" y="1488142"/>
            <a:ext cx="8520600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PRINCÍPIO DA FORÇA NORMATIVA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tal princípio, entende-se que o interprete deve sempre buscar a maior irradiação possível das normas constitucionais.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CANOTILHO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ressalva que embora se aplique a toda norma constitucional, tem mais impacto nas normas que impõe deveres e programas e nas normas que disponham sobre direitos fundamentais (aplicabilidade das normas constitucionais).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22" name="Google Shape;322;p47"/>
          <p:cNvSpPr txBox="1"/>
          <p:nvPr/>
        </p:nvSpPr>
        <p:spPr>
          <a:xfrm>
            <a:off x="311700" y="1416424"/>
            <a:ext cx="7882041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Uma das grandes mudanças de paradigma ocorridas ao longo do século XX foi a atribuição à norma constitucional do status de norma jurídica. Busca a concretização das normas constitucionais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 Judiciário não se reconhecia qualquer papel relevante na realização do conteúdo da Constituição, a força normativa rompe com tal paradigma.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Barroso aduz que se trata da </a:t>
            </a: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“efetividade das normas constitucionais”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28" name="Google Shape;328;p48"/>
          <p:cNvSpPr txBox="1"/>
          <p:nvPr/>
        </p:nvSpPr>
        <p:spPr>
          <a:xfrm>
            <a:off x="311700" y="1371600"/>
            <a:ext cx="852059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PRINCÍPIO DA PRESUNCAO DE CONSTITUCIONALIDADE DAS LEIS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É um princípio que advém da supremacia da constituição. A regra é de que toda lei é nasça com presunção de constitucionalidade.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um princípio de interpretação constitucional, mas dirigido a normas infraconstitucionais.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Presunção absoluta? 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34" name="Google Shape;334;p49"/>
          <p:cNvSpPr txBox="1"/>
          <p:nvPr/>
        </p:nvSpPr>
        <p:spPr>
          <a:xfrm>
            <a:off x="376519" y="1550894"/>
            <a:ext cx="8014446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APLICABILIDADE DAS NORMAS CONSTITUCIONAIS (JOSÉ AFONSO DA SILVA)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pt-BR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Plena </a:t>
            </a:r>
            <a:r>
              <a:rPr b="0" i="0" lang="pt-BR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aplicação direta e imediata.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pt-BR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Contida</a:t>
            </a:r>
            <a:r>
              <a:rPr b="0" i="0" lang="pt-BR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aplicação direta e imediata. O que diferencia é a possibilidade de restrições, ou seja, podem ter seu alcance limitado por outra norma (constitucional ou infraconstitucional). Ex: art.170, caput, da CF.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pt-BR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Limitada</a:t>
            </a:r>
            <a:r>
              <a:rPr b="0" i="0" lang="pt-BR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aplicação indireta e mediata (não seriam autoaplicáveis), possuindo, contudo, efeito vinculativo e negativo (revogador). Normas programáticas - são de eficácia limitada e traze, programas, finalidades, objetivos, estados ideias que devem ser perseguidos.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020" y="4435446"/>
            <a:ext cx="558875" cy="5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5"/>
          <p:cNvSpPr txBox="1"/>
          <p:nvPr/>
        </p:nvSpPr>
        <p:spPr>
          <a:xfrm>
            <a:off x="1" y="0"/>
            <a:ext cx="9031574" cy="458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Pontos de maior incidência: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Questões teóricas e casos concretos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Interpretação Constitucional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Separação de poderes e pacto federativo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Controle de constitucionalidade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Direitos Fundamentais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40" name="Google Shape;340;p50"/>
          <p:cNvSpPr txBox="1"/>
          <p:nvPr/>
        </p:nvSpPr>
        <p:spPr>
          <a:xfrm>
            <a:off x="311700" y="1335741"/>
            <a:ext cx="8520600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Art. 215.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Estado garantirá a todos o pleno exercício dos direitos culturais e acesso às fontes da cultura nacional, e apoiará e incentivará a valorização e a difusão das manifestações culturais.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Sarmento tece duras críticas em face da ausência de eficácia para normas que imponham deveres, pois seria uma desvirtuação da tese do José Afonso. (</a:t>
            </a:r>
            <a:r>
              <a:rPr b="0" i="0" lang="pt-BR" sz="16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complementar)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46" name="Google Shape;346;p51"/>
          <p:cNvSpPr txBox="1"/>
          <p:nvPr/>
        </p:nvSpPr>
        <p:spPr>
          <a:xfrm>
            <a:off x="311700" y="1237129"/>
            <a:ext cx="85206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Premissas importantes: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 e qualquer norma constitucional possui a </a:t>
            </a:r>
            <a:r>
              <a:rPr b="1" i="0" lang="pt-BR" sz="16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chamada eficácia negativa e interpretativa</a:t>
            </a: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significa que qualquer norma infraconstitucional que viole a norma constitucional será́ nula (supremacia da constituição e unidade).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52" name="Google Shape;352;p52"/>
          <p:cNvSpPr txBox="1"/>
          <p:nvPr/>
        </p:nvSpPr>
        <p:spPr>
          <a:xfrm>
            <a:off x="311700" y="1389529"/>
            <a:ext cx="8520600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Segundo Hesse, </a:t>
            </a:r>
            <a:r>
              <a:rPr b="0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noção de força normativa</a:t>
            </a:r>
            <a:r>
              <a:rPr b="0" i="0" lang="pt-BR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parte da premissa de que a constituição, embora de forma mais ou menos limitada, contém sempre uma força própria capaz de motivar e ordenar o Estado.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Portanto, deve-se ponderar para que não exista um esvaziamento das normas constitucionais (como mero retrato fático das situação do poder), tampouco dar um ênfase excessiva na sua normatividade, acarretando em uma </a:t>
            </a:r>
            <a:r>
              <a:rPr b="1" i="0" lang="pt-BR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“normatividade autista”.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58" name="Google Shape;358;p53"/>
          <p:cNvSpPr txBox="1"/>
          <p:nvPr/>
        </p:nvSpPr>
        <p:spPr>
          <a:xfrm>
            <a:off x="311700" y="1326776"/>
            <a:ext cx="8520599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Aplicabilidade x Efetividade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Aplicabilidade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esfera jurídica x </a:t>
            </a: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Efetividade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esfera social – Tais esferas se complementam e se condicionam (Salert)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64" name="Google Shape;364;p54"/>
          <p:cNvSpPr txBox="1"/>
          <p:nvPr/>
        </p:nvSpPr>
        <p:spPr>
          <a:xfrm>
            <a:off x="437206" y="1783977"/>
            <a:ext cx="8520599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PRINCÍPIO DA UNIDADE DA CONSTITUIÇÃO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Trata-se da ideia de uma constituição como um </a:t>
            </a:r>
            <a:r>
              <a:rPr b="0" i="0" lang="pt-BR" sz="14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 único e integrado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Logo, não há isolamento, tampouco hierarquia,  entre normas constitucionais.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Hierarquia ente norma constitucional originária (Poder Constituinte Originário - PCO) e emenda constitucional (Poder Constituinte Derivado - PCD)?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 é o limite do PCD (matéria de reforma constitucional)?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70" name="Google Shape;370;p55"/>
          <p:cNvSpPr txBox="1"/>
          <p:nvPr/>
        </p:nvSpPr>
        <p:spPr>
          <a:xfrm>
            <a:off x="222053" y="1219201"/>
            <a:ext cx="8520599" cy="298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7030A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INTERPRETAÇÃO CONFORME  A CONSTITUIÇÃO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É princípio de interpretação e também técnica de decisão.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aplica para normas infraconstitucionais plurissignificativas, se tratando da necessidade de se adotar a interpretação que se coadune com os ditames constitucionais.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Quais são os limites?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Lembrando que o limite de tais técnicas é sempre o texto normativo, não se podendo adotar uma interpretação conforme a CF e desconforme ao texto normativo, deve haver uma </a:t>
            </a:r>
            <a:r>
              <a:rPr b="1" i="0" lang="pt-BR" sz="14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dupla conformação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(por isso, necessidade de normas plurissignificativas)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76" name="Google Shape;376;p56"/>
          <p:cNvSpPr txBox="1"/>
          <p:nvPr/>
        </p:nvSpPr>
        <p:spPr>
          <a:xfrm>
            <a:off x="311700" y="1398494"/>
            <a:ext cx="852059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a interpretação da constituição conforme a lei?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visto, a ideia de uma Sociedade Aberta dos Intérpretes da Constituição, dispõe que o legislador também interpreta a CF– ex: Direito fundamental à saúde/ao meio ambiente - a interpretação impõe a contextualização da sistemática e regulamentação infraconstitucional (legislação ambiental e etc).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Limites?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Existem limites para esse interpretação, que deve ocorrer dentro de um </a:t>
            </a:r>
            <a:r>
              <a:rPr b="1" i="0" lang="pt-BR" sz="15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espaço de liberdade de conformação legislativa</a:t>
            </a:r>
            <a:r>
              <a:rPr b="0" i="0" lang="pt-BR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82" name="Google Shape;382;p57"/>
          <p:cNvSpPr txBox="1"/>
          <p:nvPr/>
        </p:nvSpPr>
        <p:spPr>
          <a:xfrm>
            <a:off x="311700" y="1308847"/>
            <a:ext cx="852060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EMENTA AÇÃO DIRETA DE INCONSTITUCIONALIDADE. DIREITO CONSTITUCIONAL. DIREITO TRIBUTÁRIO. </a:t>
            </a:r>
            <a:r>
              <a:rPr b="0" i="0" lang="pt-BR" sz="12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PEDIDO DE INTERPRETAÇÃO CONFORME A CONSTITUIÇÃO. </a:t>
            </a:r>
            <a:r>
              <a:rPr b="0" i="0" lang="pt-BR" sz="12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CONTRIBUIÇÃO DE INTERVENÇÃO NO DOMÍNIO ECONÔMICO. CIDE-COMBUSTÍVEIS. ARTIGOS 1º, § 1º, I, II e III, DA LEI Nº 10.336/2001, E ARTIGOS 2º, 3º, PARÁGRAFO ÚNICO, 4º, I, II, III, IV, V E VI, E 6º DA LEI Nº 10.636/2002. DESTINAÇÃO DOS RECURSOS NOS TERMOS DO ART. 177, § 4º, DA </a:t>
            </a:r>
            <a:r>
              <a:rPr b="1" i="0" lang="pt-BR" sz="12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CONSTITUIÇÃO FEDERAL. SENTIDO UNÍVOCO. INCABÍVEL A APLICAÇÃO DA TÉCNICA DA INTERPRETAÇÃO CONFORME A CONSTITUIÇÃO. IMPROCEDÊNCIA DO PEDIDO</a:t>
            </a:r>
            <a:r>
              <a:rPr b="0" i="0" lang="pt-BR" sz="12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1. Nos moldes do art. 177 da Constituição da República, os recursos oriundos da arrecadação da contribuição de intervenção no domínio econômico CIDE-Combustíveis encontram-se vinculados às seguintes destinações: i) destinação econômica: pagamento de subsídios a preços ou transporte de álcool combustível, gás natural e seus derivados e derivados de petróleo; ii) destinação ambiental: financiamento de projetos ambientais relacionados com a indústria do petróleo e do gás; e iii) destinação ao seguimento do transporte: financiamento de programas de infra-estrutura de transportes. 2. O art. 1º, § 1º, I, II e III, da Lei nº 10.336/2001 inegavelmente reproduz o texto constitucional, enquanto reafirma as destinações econômica, ambiental e nos transportes dos recursos da CIDE, na forma da lei orçamentária. Não se visualiza, nos preceitos da Lei nº 10.636/2002, amplitude exegética indicativa de campo semântico com grau polissêmico quanto às finalidades e ao rol de ações, programas e objetivos fixados</a:t>
            </a:r>
            <a:r>
              <a:rPr b="0" i="0" lang="pt-BR" sz="12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3. Texto legal com sentido unívoco, sem abertura semântica que permita extrair exegese em desconformidade constitucional, não comporta a adoção da técnica de interpretação conforme a Constituição Precedentes. 4. Ausente polissemia, é inviável interpretação adequadora destinada a evitar antinomias e preservar as disposições quanto a sentido compatível com a Constituição.</a:t>
            </a:r>
            <a:r>
              <a:rPr b="0" i="0" lang="pt-BR" sz="12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Improcedência. 5. Ação direta de inconstitucionalidade conhecida e pedido julgado improcedente.</a:t>
            </a:r>
            <a:br>
              <a:rPr b="0" i="0" lang="pt-BR" sz="12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pt-BR" sz="12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(ADI 3970, Relator(a): ROSA WEBER, Tribunal Pleno, julgado em 16/05/2022, PROCESSO ELETRÔNICO DJe-099 DIVULG 23-05-2022 PUBLIC 24-05-2022)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88" name="Google Shape;388;p58"/>
          <p:cNvSpPr txBox="1"/>
          <p:nvPr/>
        </p:nvSpPr>
        <p:spPr>
          <a:xfrm>
            <a:off x="311701" y="1398494"/>
            <a:ext cx="7882040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Princípio do cosmopolitismo: o diálogo internacional na interpretação constitucional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Prisão do depositário infiel: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afastada em razão da Convenção Interamericana de Direitos Humanos.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Exigência de diploma para jornalistas: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declarada inconstitucional com base na Opinião Consultiva n. 5 da Corte Interamericana.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Caso Elwanger: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STF usou tratados e jurisprudência estrangeira para limitar a liberdade de expressão frente ao racismo.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94" name="Google Shape;394;p59"/>
          <p:cNvSpPr txBox="1"/>
          <p:nvPr/>
        </p:nvSpPr>
        <p:spPr>
          <a:xfrm>
            <a:off x="311700" y="1506071"/>
            <a:ext cx="8520600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teoria tradicional sustenta que o ordenamento jurídico é completo, mas as leis (e a Constituição) podem conter lacunas.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Lacuna x Inconstitucionalidade por omissão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Lacuna constitucional: ausência da Constituição sobre tema que deveria prever.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Omissão inconstitucional: mora do legislador infraconstitucional em regulamentar norma de eficácia limitada.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Silêncio eloquente: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opção consciente do constituinte por não regular certa hipótese.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020" y="4435446"/>
            <a:ext cx="558875" cy="5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6"/>
          <p:cNvSpPr txBox="1"/>
          <p:nvPr/>
        </p:nvSpPr>
        <p:spPr>
          <a:xfrm>
            <a:off x="127415" y="284811"/>
            <a:ext cx="8941633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Normatização constitucional (Hermenêutica)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que é constituição? </a:t>
            </a:r>
            <a:r>
              <a:rPr b="1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Constituição deve ser compreendida não apenas como um conjunto de normas jurídicas supremas, mas como um </a:t>
            </a:r>
            <a:r>
              <a:rPr b="1" i="0" lang="pt-BR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instrumento de organização do poder</a:t>
            </a:r>
            <a:r>
              <a:rPr b="1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0" lang="pt-BR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limitação da atuação estatal</a:t>
            </a:r>
            <a:r>
              <a:rPr b="1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b="1" i="0" lang="pt-BR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proteção de direitos fundamentais</a:t>
            </a:r>
            <a:r>
              <a:rPr b="1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inserido em um contexto histórico, político e social.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Supremacia da Constituição – Preceitua que a Constituição é a norma jurídica central e de maior hierarquia no sistema jurídico.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020" y="4435446"/>
            <a:ext cx="558875" cy="5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289366" y="672354"/>
            <a:ext cx="8178265" cy="3016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Constitucionalismo antigo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Existência de limitações ao poder, mas sem Constituição escrita ou rígida - Direito romano, Magna Carta (1215) *</a:t>
            </a:r>
            <a:endParaRPr/>
          </a:p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Constitucionalismo moderno</a:t>
            </a:r>
            <a:r>
              <a:rPr b="0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Surge com as revoluções liberais (séc. XVIII); busca limitar o poder do Estado por meio de uma Constituição escrita (preservação dos direitos fundamentais). </a:t>
            </a:r>
            <a:endParaRPr/>
          </a:p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Constitucionalismo contemporâneo/Neoconstitucionalismo – </a:t>
            </a:r>
            <a:r>
              <a:rPr b="0" i="0" lang="pt-BR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Movimento que consolida principalmente após a Segunda Guerra Mundial e que rompe com a visão estritamente legalista ou formal da Constituição, incorporando novas funções e dimensões ao Direito Constitucional.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 txBox="1"/>
          <p:nvPr/>
        </p:nvSpPr>
        <p:spPr>
          <a:xfrm>
            <a:off x="311700" y="1375619"/>
            <a:ext cx="7792394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Comentando a fase do constitucionalismo moderno/liberal, Daniel Sarmento dispõe: “O constitucionalismo liberal positivou os “direitos naturais”: </a:t>
            </a:r>
            <a:r>
              <a:rPr b="0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as liberdades básicas, a igualdade formal, a segurança, a propriedade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Os direitos naturais eram invocados para limitar o exercício do poder político, estabelecendo esferas de liberdade individual protegidas contra o arbítrio eventual das autoridades públicas. Quando, com as “revoluções burguesas”, o liberalismo tornou-se a ideologia vitoriosa (...). </a:t>
            </a:r>
            <a:r>
              <a:rPr b="0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Nesse momento, não eram mais apenas direitos naturais, mas também direitos positivados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020" y="4435446"/>
            <a:ext cx="558875" cy="5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"/>
          <p:cNvSpPr txBox="1"/>
          <p:nvPr/>
        </p:nvSpPr>
        <p:spPr>
          <a:xfrm>
            <a:off x="104931" y="7496"/>
            <a:ext cx="8926643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Neoconstitucionalismo - </a:t>
            </a:r>
            <a:r>
              <a:rPr b="1" i="0" lang="pt-BR" sz="1600" u="none" cap="none" strike="noStrike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Constituição como norma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a exceção norte-americana, a ideia que prevalecia no mundo constitucional </a:t>
            </a:r>
            <a:r>
              <a:rPr b="0" i="0" lang="pt-BR" sz="16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 meados do século XX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era de que as constituições não eram normas jurídicas, </a:t>
            </a:r>
            <a:r>
              <a:rPr b="0" i="0" lang="pt-BR" sz="16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mas proclamações políticas</a:t>
            </a: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(se destinavam a inspirar a atuação do legislador)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cenário se alterou de forma muito significativa. Na Europa, esta mudança começou a ocorrer depois do final da II Guerra Mundial. A este movimento, se denominou neoconstitucionalismo.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constituições do pós-guerra, neste sentido, incorporaram direitos fundamentais, que passaram a ser considerados diretamente aplicáveis, independentemente da vontade do legislador.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Giovanna Porchéra</dc:creator>
</cp:coreProperties>
</file>