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Lst>
  <p:sldSz cy="6858000" cx="12192000"/>
  <p:notesSz cx="6858000" cy="9144000"/>
  <p:embeddedFontLst>
    <p:embeddedFont>
      <p:font typeface="Century Gothic"/>
      <p:regular r:id="rId126"/>
      <p:bold r:id="rId127"/>
      <p:italic r:id="rId128"/>
      <p:boldItalic r:id="rId1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0" roundtripDataSignature="AMtx7mh0iMpXXJbt263KXSdu+jtYLOeY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font" Target="fonts/CenturyGothic-boldItalic.fntdata"/><Relationship Id="rId128" Type="http://schemas.openxmlformats.org/officeDocument/2006/relationships/font" Target="fonts/CenturyGothic-italic.fntdata"/><Relationship Id="rId127" Type="http://schemas.openxmlformats.org/officeDocument/2006/relationships/font" Target="fonts/CenturyGothic-bold.fntdata"/><Relationship Id="rId126" Type="http://schemas.openxmlformats.org/officeDocument/2006/relationships/font" Target="fonts/CenturyGothic-regular.fntdata"/><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0" Type="http://customschemas.google.com/relationships/presentationmetadata" Target="metadata"/><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123"/>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3" name="Google Shape;13;p123"/>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3"/>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5" name="Google Shape;15;p12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anorâmica com Legenda">
  <p:cSld name="Foto Panorâmica com Legenda">
    <p:spTree>
      <p:nvGrpSpPr>
        <p:cNvPr id="75" name="Shape 75"/>
        <p:cNvGrpSpPr/>
        <p:nvPr/>
      </p:nvGrpSpPr>
      <p:grpSpPr>
        <a:xfrm>
          <a:off x="0" y="0"/>
          <a:ext cx="0" cy="0"/>
          <a:chOff x="0" y="0"/>
          <a:chExt cx="0" cy="0"/>
        </a:xfrm>
      </p:grpSpPr>
      <p:sp>
        <p:nvSpPr>
          <p:cNvPr id="76" name="Google Shape;76;p132"/>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2"/>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sp>
      <p:sp>
        <p:nvSpPr>
          <p:cNvPr id="78" name="Google Shape;78;p132"/>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9" name="Google Shape;79;p13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ção com Legenda">
  <p:cSld name="Citação com Legenda">
    <p:spTree>
      <p:nvGrpSpPr>
        <p:cNvPr id="82" name="Shape 82"/>
        <p:cNvGrpSpPr/>
        <p:nvPr/>
      </p:nvGrpSpPr>
      <p:grpSpPr>
        <a:xfrm>
          <a:off x="0" y="0"/>
          <a:ext cx="0" cy="0"/>
          <a:chOff x="0" y="0"/>
          <a:chExt cx="0" cy="0"/>
        </a:xfrm>
      </p:grpSpPr>
      <p:sp>
        <p:nvSpPr>
          <p:cNvPr id="83" name="Google Shape;83;p133"/>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4" name="Google Shape;84;p133"/>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3"/>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86" name="Google Shape;86;p133"/>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87" name="Google Shape;87;p13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ão de Nome">
  <p:cSld name="Cartão de Nome">
    <p:spTree>
      <p:nvGrpSpPr>
        <p:cNvPr id="90" name="Shape 90"/>
        <p:cNvGrpSpPr/>
        <p:nvPr/>
      </p:nvGrpSpPr>
      <p:grpSpPr>
        <a:xfrm>
          <a:off x="0" y="0"/>
          <a:ext cx="0" cy="0"/>
          <a:chOff x="0" y="0"/>
          <a:chExt cx="0" cy="0"/>
        </a:xfrm>
      </p:grpSpPr>
      <p:sp>
        <p:nvSpPr>
          <p:cNvPr id="91" name="Google Shape;91;p134"/>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2" name="Google Shape;92;p134"/>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4"/>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4" name="Google Shape;94;p13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97" name="Shape 97"/>
        <p:cNvGrpSpPr/>
        <p:nvPr/>
      </p:nvGrpSpPr>
      <p:grpSpPr>
        <a:xfrm>
          <a:off x="0" y="0"/>
          <a:ext cx="0" cy="0"/>
          <a:chOff x="0" y="0"/>
          <a:chExt cx="0" cy="0"/>
        </a:xfrm>
      </p:grpSpPr>
      <p:sp>
        <p:nvSpPr>
          <p:cNvPr id="98" name="Google Shape;98;p13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9" name="Google Shape;99;p13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5"/>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1" name="Google Shape;101;p13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04" name="Shape 104"/>
        <p:cNvGrpSpPr/>
        <p:nvPr/>
      </p:nvGrpSpPr>
      <p:grpSpPr>
        <a:xfrm>
          <a:off x="0" y="0"/>
          <a:ext cx="0" cy="0"/>
          <a:chOff x="0" y="0"/>
          <a:chExt cx="0" cy="0"/>
        </a:xfrm>
      </p:grpSpPr>
      <p:sp>
        <p:nvSpPr>
          <p:cNvPr id="105" name="Google Shape;105;p136"/>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6" name="Google Shape;106;p136"/>
          <p:cNvSpPr txBox="1"/>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6"/>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8" name="Google Shape;108;p13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18" name="Shape 18"/>
        <p:cNvGrpSpPr/>
        <p:nvPr/>
      </p:nvGrpSpPr>
      <p:grpSpPr>
        <a:xfrm>
          <a:off x="0" y="0"/>
          <a:ext cx="0" cy="0"/>
          <a:chOff x="0" y="0"/>
          <a:chExt cx="0" cy="0"/>
        </a:xfrm>
      </p:grpSpPr>
      <p:sp>
        <p:nvSpPr>
          <p:cNvPr id="19" name="Google Shape;19;p12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0" name="Google Shape;20;p12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24" name="Shape 24"/>
        <p:cNvGrpSpPr/>
        <p:nvPr/>
      </p:nvGrpSpPr>
      <p:grpSpPr>
        <a:xfrm>
          <a:off x="0" y="0"/>
          <a:ext cx="0" cy="0"/>
          <a:chOff x="0" y="0"/>
          <a:chExt cx="0" cy="0"/>
        </a:xfrm>
      </p:grpSpPr>
      <p:sp>
        <p:nvSpPr>
          <p:cNvPr id="25" name="Google Shape;25;p12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28" name="Shape 28"/>
        <p:cNvGrpSpPr/>
        <p:nvPr/>
      </p:nvGrpSpPr>
      <p:grpSpPr>
        <a:xfrm>
          <a:off x="0" y="0"/>
          <a:ext cx="0" cy="0"/>
          <a:chOff x="0" y="0"/>
          <a:chExt cx="0" cy="0"/>
        </a:xfrm>
      </p:grpSpPr>
      <p:sp>
        <p:nvSpPr>
          <p:cNvPr id="29" name="Google Shape;29;p126"/>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0" name="Google Shape;30;p12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6"/>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2" name="Google Shape;32;p12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35" name="Shape 35"/>
        <p:cNvGrpSpPr/>
        <p:nvPr/>
      </p:nvGrpSpPr>
      <p:grpSpPr>
        <a:xfrm>
          <a:off x="0" y="0"/>
          <a:ext cx="0" cy="0"/>
          <a:chOff x="0" y="0"/>
          <a:chExt cx="0" cy="0"/>
        </a:xfrm>
      </p:grpSpPr>
      <p:sp>
        <p:nvSpPr>
          <p:cNvPr id="36" name="Google Shape;36;p127"/>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7" name="Google Shape;37;p127"/>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7"/>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39" name="Google Shape;39;p12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2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42" name="Shape 42"/>
        <p:cNvGrpSpPr/>
        <p:nvPr/>
      </p:nvGrpSpPr>
      <p:grpSpPr>
        <a:xfrm>
          <a:off x="0" y="0"/>
          <a:ext cx="0" cy="0"/>
          <a:chOff x="0" y="0"/>
          <a:chExt cx="0" cy="0"/>
        </a:xfrm>
      </p:grpSpPr>
      <p:sp>
        <p:nvSpPr>
          <p:cNvPr id="43" name="Google Shape;43;p128"/>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4" name="Google Shape;44;p12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28"/>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6" name="Google Shape;46;p128"/>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7" name="Google Shape;47;p12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0" name="Shape 50"/>
        <p:cNvGrpSpPr/>
        <p:nvPr/>
      </p:nvGrpSpPr>
      <p:grpSpPr>
        <a:xfrm>
          <a:off x="0" y="0"/>
          <a:ext cx="0" cy="0"/>
          <a:chOff x="0" y="0"/>
          <a:chExt cx="0" cy="0"/>
        </a:xfrm>
      </p:grpSpPr>
      <p:sp>
        <p:nvSpPr>
          <p:cNvPr id="51" name="Google Shape;51;p129"/>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2" name="Google Shape;52;p12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9"/>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4" name="Google Shape;54;p129"/>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5" name="Google Shape;55;p129"/>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6" name="Google Shape;56;p129"/>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7" name="Google Shape;57;p12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2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60" name="Shape 60"/>
        <p:cNvGrpSpPr/>
        <p:nvPr/>
      </p:nvGrpSpPr>
      <p:grpSpPr>
        <a:xfrm>
          <a:off x="0" y="0"/>
          <a:ext cx="0" cy="0"/>
          <a:chOff x="0" y="0"/>
          <a:chExt cx="0" cy="0"/>
        </a:xfrm>
      </p:grpSpPr>
      <p:sp>
        <p:nvSpPr>
          <p:cNvPr id="61" name="Google Shape;61;p130"/>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2" name="Google Shape;62;p130"/>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0"/>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64" name="Google Shape;64;p130"/>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5" name="Google Shape;65;p13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8" name="Shape 68"/>
        <p:cNvGrpSpPr/>
        <p:nvPr/>
      </p:nvGrpSpPr>
      <p:grpSpPr>
        <a:xfrm>
          <a:off x="0" y="0"/>
          <a:ext cx="0" cy="0"/>
          <a:chOff x="0" y="0"/>
          <a:chExt cx="0" cy="0"/>
        </a:xfrm>
      </p:grpSpPr>
      <p:sp>
        <p:nvSpPr>
          <p:cNvPr id="69" name="Google Shape;69;p131"/>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1"/>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sp>
      <p:sp>
        <p:nvSpPr>
          <p:cNvPr id="71" name="Google Shape;71;p131"/>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2" name="Google Shape;72;p131"/>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1"/>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1"/>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2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22"/>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 name="Google Shape;8;p12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12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12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9.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810000" y="1138062"/>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5400"/>
              <a:buFont typeface="Century Gothic"/>
              <a:buNone/>
            </a:pPr>
            <a:r>
              <a:rPr lang="pt-BR"/>
              <a:t>DIREITO ADMINISTRATIVO:</a:t>
            </a:r>
            <a:br>
              <a:rPr lang="pt-BR"/>
            </a:br>
            <a:r>
              <a:rPr lang="pt-BR" sz="3200"/>
              <a:t>Procurador PGM-RJ</a:t>
            </a:r>
            <a:endParaRPr/>
          </a:p>
        </p:txBody>
      </p:sp>
      <p:sp>
        <p:nvSpPr>
          <p:cNvPr id="116" name="Google Shape;116;p1"/>
          <p:cNvSpPr txBox="1"/>
          <p:nvPr>
            <p:ph idx="1" type="subTitle"/>
          </p:nvPr>
        </p:nvSpPr>
        <p:spPr>
          <a:xfrm>
            <a:off x="810000" y="5280846"/>
            <a:ext cx="11030065" cy="135562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100000"/>
              <a:buNone/>
            </a:pPr>
            <a:r>
              <a:t/>
            </a:r>
            <a:endParaRPr b="1" sz="2400"/>
          </a:p>
          <a:p>
            <a:pPr indent="0" lvl="0" marL="0" rtl="0" algn="r">
              <a:spcBef>
                <a:spcPts val="1044"/>
              </a:spcBef>
              <a:spcAft>
                <a:spcPts val="0"/>
              </a:spcAft>
              <a:buSzPct val="100000"/>
              <a:buNone/>
            </a:pPr>
            <a:r>
              <a:rPr b="1" lang="pt-BR" sz="2400">
                <a:solidFill>
                  <a:srgbClr val="FFFF00"/>
                </a:solidFill>
              </a:rPr>
              <a:t>BRUNO VERZANI</a:t>
            </a:r>
            <a:endParaRPr/>
          </a:p>
          <a:p>
            <a:pPr indent="0" lvl="0" marL="0" rtl="0" algn="r">
              <a:spcBef>
                <a:spcPts val="1044"/>
              </a:spcBef>
              <a:spcAft>
                <a:spcPts val="0"/>
              </a:spcAft>
              <a:buSzPct val="100000"/>
              <a:buNone/>
            </a:pPr>
            <a:r>
              <a:rPr b="1" lang="pt-BR" sz="2400">
                <a:solidFill>
                  <a:srgbClr val="FFFF00"/>
                </a:solidFill>
              </a:rPr>
              <a:t>@brunoverzani</a:t>
            </a:r>
            <a:endParaRPr/>
          </a:p>
          <a:p>
            <a:pPr indent="0" lvl="0" marL="0" rtl="0" algn="l">
              <a:spcBef>
                <a:spcPts val="1044"/>
              </a:spcBef>
              <a:spcAft>
                <a:spcPts val="0"/>
              </a:spcAft>
              <a:buSzPct val="100000"/>
              <a:buNone/>
            </a:pPr>
            <a:r>
              <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nvSpPr>
        <p:spPr>
          <a:xfrm>
            <a:off x="4088362" y="165538"/>
            <a:ext cx="1092566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Fogos de artifício:</a:t>
            </a:r>
            <a:endParaRPr/>
          </a:p>
        </p:txBody>
      </p:sp>
      <p:sp>
        <p:nvSpPr>
          <p:cNvPr id="173" name="Google Shape;173;p10"/>
          <p:cNvSpPr txBox="1"/>
          <p:nvPr/>
        </p:nvSpPr>
        <p:spPr>
          <a:xfrm>
            <a:off x="0" y="1060151"/>
            <a:ext cx="12192000"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1. A Constituição Federal, no art. 37, § 6º, consagra a responsabilidade civil objetiva das pessoas jurídicas de direito público e das pessoas de direito privado prestadoras de serviços públicos. Aplicação da teoria do risco administrativo. Precedentes da CORTE. 2. Para a caracterização da responsabilidade civil estatal, há a necessidade da observância de requisitos mínimos para aplicação da responsabilidade objetiva, quais sejam: a) existência de um dano; b) ação ou omissão administrativa; c) ocorrência de nexo causal entre o dano e a ação ou omissão administrativa; e d) ausência de causa excludente da responsabilidade estatal. 3. Na hipótese, o Tribunal de Justiça do Estado de São Paulo concluiu, pautado na doutrina da teoria do risco administrativo e com base na legislação local, que </a:t>
            </a:r>
            <a:r>
              <a:rPr b="1" lang="pt-BR" sz="2000" u="sng">
                <a:solidFill>
                  <a:schemeClr val="lt1"/>
                </a:solidFill>
                <a:latin typeface="Century Gothic"/>
                <a:ea typeface="Century Gothic"/>
                <a:cs typeface="Century Gothic"/>
                <a:sym typeface="Century Gothic"/>
              </a:rPr>
              <a:t>não poderia ser atribuída ao Município de São Paulo a responsabilidade civil pela explosão ocorrida em loja de fogos de artifício. Entendeu-se que não houve omissão estatal na fiscalização da atividade, uma vez que os proprietários do comércio desenvolviam a atividade de forma clandestina, pois ausente a autorização estatal para comercialização de fogos de artifício.</a:t>
            </a:r>
            <a:r>
              <a:rPr b="1" lang="pt-BR" sz="2000">
                <a:solidFill>
                  <a:schemeClr val="lt1"/>
                </a:solidFill>
                <a:latin typeface="Century Gothic"/>
                <a:ea typeface="Century Gothic"/>
                <a:cs typeface="Century Gothic"/>
                <a:sym typeface="Century Gothic"/>
              </a:rPr>
              <a:t>”. 4. Fixada a seguinte tese de Repercussão Geral: “Para que fique caracterizada a responsabilidade civil do Estado por danos decorrentes do comércio de fogos de artifício, é necessário que exista a violação de um dever jurídico específico de agir, que ocorrerá quando for concedida a licença para funcionamento sem as cautelas legais ou quando for de conhecimento do poder público eventuais irregularidades praticadas pelo particular”.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0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Fundações Públicas</a:t>
            </a:r>
            <a:endParaRPr/>
          </a:p>
        </p:txBody>
      </p:sp>
      <p:sp>
        <p:nvSpPr>
          <p:cNvPr id="821" name="Google Shape;821;p100"/>
          <p:cNvSpPr txBox="1"/>
          <p:nvPr/>
        </p:nvSpPr>
        <p:spPr>
          <a:xfrm>
            <a:off x="730987" y="4213039"/>
            <a:ext cx="11783504" cy="169277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Controle INSTITUCIONAL (pela respectiva adm. direta)</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 Político </a:t>
            </a:r>
            <a:r>
              <a:rPr b="1" i="0" lang="pt-BR" sz="2000" u="none" cap="none" strike="noStrike">
                <a:solidFill>
                  <a:srgbClr val="FFFF00"/>
                </a:solidFill>
                <a:latin typeface="Century Gothic"/>
                <a:ea typeface="Century Gothic"/>
                <a:cs typeface="Century Gothic"/>
                <a:sym typeface="Century Gothic"/>
              </a:rPr>
              <a:t>(relação de confiança e indicação dos dirigentes)</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 Administrativo </a:t>
            </a:r>
            <a:r>
              <a:rPr b="1" i="0" lang="pt-BR" sz="2000" u="none" cap="none" strike="noStrike">
                <a:solidFill>
                  <a:srgbClr val="FFFF00"/>
                </a:solidFill>
                <a:latin typeface="Century Gothic"/>
                <a:ea typeface="Century Gothic"/>
                <a:cs typeface="Century Gothic"/>
                <a:sym typeface="Century Gothic"/>
              </a:rPr>
              <a:t>(cumprimento dos fins)</a:t>
            </a:r>
            <a:endParaRPr b="1" i="0" sz="2000" u="none" cap="none" strike="noStrike">
              <a:solidFill>
                <a:schemeClr val="lt1"/>
              </a:solidFill>
              <a:latin typeface="Century Gothic"/>
              <a:ea typeface="Century Gothic"/>
              <a:cs typeface="Century Gothic"/>
              <a:sym typeface="Century Gothic"/>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 Financeiro </a:t>
            </a:r>
            <a:r>
              <a:rPr b="1" i="0" lang="pt-BR" sz="2000" u="none" cap="none" strike="noStrike">
                <a:solidFill>
                  <a:srgbClr val="FFFF00"/>
                </a:solidFill>
                <a:latin typeface="Century Gothic"/>
                <a:ea typeface="Century Gothic"/>
                <a:cs typeface="Century Gothic"/>
                <a:sym typeface="Century Gothic"/>
              </a:rPr>
              <a:t>(pelos TCs)</a:t>
            </a:r>
            <a:endParaRPr/>
          </a:p>
          <a:p>
            <a:pPr indent="0" lvl="2" marL="914400" marR="0" rtl="0" algn="just">
              <a:spcBef>
                <a:spcPts val="0"/>
              </a:spcBef>
              <a:spcAft>
                <a:spcPts val="0"/>
              </a:spcAft>
              <a:buNone/>
            </a:pPr>
            <a:r>
              <a:rPr b="1" i="0" lang="pt-BR" sz="2000" u="none" cap="none" strike="noStrike">
                <a:solidFill>
                  <a:srgbClr val="F8B7BC"/>
                </a:solidFill>
                <a:latin typeface="Century Gothic"/>
                <a:ea typeface="Century Gothic"/>
                <a:cs typeface="Century Gothic"/>
                <a:sym typeface="Century Gothic"/>
              </a:rPr>
              <a:t>Não se aplica a curadoria do MP!</a:t>
            </a:r>
            <a:endParaRPr/>
          </a:p>
        </p:txBody>
      </p:sp>
      <p:sp>
        <p:nvSpPr>
          <p:cNvPr id="822" name="Google Shape;822;p100"/>
          <p:cNvSpPr txBox="1"/>
          <p:nvPr/>
        </p:nvSpPr>
        <p:spPr>
          <a:xfrm>
            <a:off x="730987" y="2959140"/>
            <a:ext cx="10571998" cy="76944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Imunidade tributária recíproca (art. 150, VI, a) 🡪 </a:t>
            </a:r>
            <a:r>
              <a:rPr b="1" lang="pt-BR" sz="2000">
                <a:solidFill>
                  <a:srgbClr val="FFFF00"/>
                </a:solidFill>
                <a:latin typeface="Century Gothic"/>
                <a:ea typeface="Century Gothic"/>
                <a:cs typeface="Century Gothic"/>
                <a:sym typeface="Century Gothic"/>
              </a:rPr>
              <a:t>“</a:t>
            </a:r>
            <a:r>
              <a:rPr b="1" i="1" lang="pt-BR" sz="2000">
                <a:solidFill>
                  <a:srgbClr val="FFFF00"/>
                </a:solidFill>
                <a:latin typeface="Century Gothic"/>
                <a:ea typeface="Century Gothic"/>
                <a:cs typeface="Century Gothic"/>
                <a:sym typeface="Century Gothic"/>
              </a:rPr>
              <a:t>é extensivo às </a:t>
            </a:r>
            <a:r>
              <a:rPr b="1" i="1" lang="pt-BR" sz="2000" u="sng">
                <a:solidFill>
                  <a:srgbClr val="FFFF00"/>
                </a:solidFill>
                <a:latin typeface="Century Gothic"/>
                <a:ea typeface="Century Gothic"/>
                <a:cs typeface="Century Gothic"/>
                <a:sym typeface="Century Gothic"/>
              </a:rPr>
              <a:t>fundações</a:t>
            </a:r>
            <a:r>
              <a:rPr b="1" i="1" lang="pt-BR" sz="2000">
                <a:solidFill>
                  <a:srgbClr val="FFFF00"/>
                </a:solidFill>
                <a:latin typeface="Century Gothic"/>
                <a:ea typeface="Century Gothic"/>
                <a:cs typeface="Century Gothic"/>
                <a:sym typeface="Century Gothic"/>
              </a:rPr>
              <a:t> instituídas e mantidas pelo Poder Público</a:t>
            </a:r>
            <a:r>
              <a:rPr b="1" lang="pt-BR" sz="2000">
                <a:solidFill>
                  <a:srgbClr val="FFFF00"/>
                </a:solidFill>
                <a:latin typeface="Century Gothic"/>
                <a:ea typeface="Century Gothic"/>
                <a:cs typeface="Century Gothic"/>
                <a:sym typeface="Century Gothic"/>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Fundações Públicas</a:t>
            </a:r>
            <a:endParaRPr/>
          </a:p>
        </p:txBody>
      </p:sp>
      <p:sp>
        <p:nvSpPr>
          <p:cNvPr id="828" name="Google Shape;828;p101"/>
          <p:cNvSpPr txBox="1"/>
          <p:nvPr/>
        </p:nvSpPr>
        <p:spPr>
          <a:xfrm>
            <a:off x="730987" y="2959140"/>
            <a:ext cx="10571998" cy="255454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STF, Info 946: A fundação instituída pelo Estado pode estar sujeita ao regime público ou privado, a depender do estatuto da fundação e das atividades por ela prestadas</a:t>
            </a:r>
            <a:endParaRPr/>
          </a:p>
          <a:p>
            <a:pPr indent="0" lvl="0" marL="0" marR="0" rtl="0" algn="just">
              <a:spcBef>
                <a:spcPts val="0"/>
              </a:spcBef>
              <a:spcAft>
                <a:spcPts val="0"/>
              </a:spcAft>
              <a:buNone/>
            </a:pPr>
            <a:r>
              <a:t/>
            </a:r>
            <a:endParaRPr b="1" sz="24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rgbClr val="FFFF00"/>
                </a:solidFill>
                <a:latin typeface="Century Gothic"/>
                <a:ea typeface="Century Gothic"/>
                <a:cs typeface="Century Gothic"/>
                <a:sym typeface="Century Gothic"/>
              </a:rPr>
              <a:t>“</a:t>
            </a:r>
            <a:r>
              <a:rPr b="1" lang="pt-BR" sz="2000">
                <a:solidFill>
                  <a:srgbClr val="FFFF00"/>
                </a:solidFill>
                <a:latin typeface="Century Gothic"/>
                <a:ea typeface="Century Gothic"/>
                <a:cs typeface="Century Gothic"/>
                <a:sym typeface="Century Gothic"/>
              </a:rPr>
              <a:t>não incide o art. 19 do ADCT da Constituição de 1988 sobre os empregados das fundações públicas de direito privado, há que se reconhecer a legalidade da demissão sem justa causa”</a:t>
            </a:r>
            <a:endParaRPr b="1" sz="20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2"/>
          <p:cNvSpPr txBox="1"/>
          <p:nvPr/>
        </p:nvSpPr>
        <p:spPr>
          <a:xfrm>
            <a:off x="444630" y="2191875"/>
            <a:ext cx="1130273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pt-BR" sz="2800">
                <a:solidFill>
                  <a:schemeClr val="lt1"/>
                </a:solidFill>
                <a:latin typeface="Century Gothic"/>
                <a:ea typeface="Century Gothic"/>
                <a:cs typeface="Century Gothic"/>
                <a:sym typeface="Century Gothic"/>
              </a:rPr>
              <a:t>O que são entidades paraestatais?</a:t>
            </a:r>
            <a:endParaRPr/>
          </a:p>
          <a:p>
            <a:pPr indent="0" lvl="0" marL="0" marR="0" rtl="0" algn="ctr">
              <a:spcBef>
                <a:spcPts val="0"/>
              </a:spcBef>
              <a:spcAft>
                <a:spcPts val="0"/>
              </a:spcAft>
              <a:buNone/>
            </a:pPr>
            <a:r>
              <a:t/>
            </a:r>
            <a:endParaRPr b="1" i="1" sz="1600">
              <a:solidFill>
                <a:schemeClr val="lt1"/>
              </a:solidFill>
              <a:latin typeface="Century Gothic"/>
              <a:ea typeface="Century Gothic"/>
              <a:cs typeface="Century Gothic"/>
              <a:sym typeface="Century Gothic"/>
            </a:endParaRPr>
          </a:p>
        </p:txBody>
      </p:sp>
      <p:sp>
        <p:nvSpPr>
          <p:cNvPr id="834" name="Google Shape;834;p102"/>
          <p:cNvSpPr/>
          <p:nvPr/>
        </p:nvSpPr>
        <p:spPr>
          <a:xfrm>
            <a:off x="164967" y="2903180"/>
            <a:ext cx="12027033" cy="46166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São outras PJs vinculadas ao Estado, mas que não integram a Adm. Publica </a:t>
            </a:r>
            <a:endParaRPr/>
          </a:p>
        </p:txBody>
      </p:sp>
      <p:sp>
        <p:nvSpPr>
          <p:cNvPr id="835" name="Google Shape;835;p102"/>
          <p:cNvSpPr/>
          <p:nvPr/>
        </p:nvSpPr>
        <p:spPr>
          <a:xfrm>
            <a:off x="135409" y="3883397"/>
            <a:ext cx="12027033" cy="169277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Sistema “S” </a:t>
            </a:r>
            <a:r>
              <a:rPr b="1" lang="pt-BR" sz="2000">
                <a:solidFill>
                  <a:srgbClr val="FFFF00"/>
                </a:solidFill>
                <a:latin typeface="Century Gothic"/>
                <a:ea typeface="Century Gothic"/>
                <a:cs typeface="Century Gothic"/>
                <a:sym typeface="Century Gothic"/>
              </a:rPr>
              <a:t>(serviços sociais autônomos ou “</a:t>
            </a:r>
            <a:r>
              <a:rPr b="1" lang="pt-BR" sz="2000" u="sng">
                <a:solidFill>
                  <a:srgbClr val="FFFF00"/>
                </a:solidFill>
                <a:latin typeface="Century Gothic"/>
                <a:ea typeface="Century Gothic"/>
                <a:cs typeface="Century Gothic"/>
                <a:sym typeface="Century Gothic"/>
              </a:rPr>
              <a:t>pessoas de cooperação governamental</a:t>
            </a:r>
            <a:r>
              <a:rPr b="1" lang="pt-BR" sz="2000">
                <a:solidFill>
                  <a:srgbClr val="FFFF00"/>
                </a:solidFill>
                <a:latin typeface="Century Gothic"/>
                <a:ea typeface="Century Gothic"/>
                <a:cs typeface="Century Gothic"/>
                <a:sym typeface="Century Gothic"/>
              </a:rPr>
              <a:t>”); Ex: SESI e SESC; autorizadas por lei; recebem recursos oriundos de “contribuições parafiscais” (compulsórias, tendo como contribuintes as empresas =&gt; fiscalização (Ministério), art. 183 do DL200/67); foro competente: justiça estadual (Súmula 516 do STF); </a:t>
            </a:r>
            <a:r>
              <a:rPr b="1" lang="pt-BR" sz="2000" u="sng">
                <a:solidFill>
                  <a:srgbClr val="FFFF00"/>
                </a:solidFill>
                <a:latin typeface="Century Gothic"/>
                <a:ea typeface="Century Gothic"/>
                <a:cs typeface="Century Gothic"/>
                <a:sym typeface="Century Gothic"/>
              </a:rPr>
              <a:t>exige-se a licitação? JSCF: Sim (entidades controladas) / STF: Não; MS 33442 e Adin 1923</a:t>
            </a:r>
            <a:r>
              <a:rPr b="1" lang="pt-BR" sz="2000">
                <a:solidFill>
                  <a:srgbClr val="FFFF00"/>
                </a:solidFill>
                <a:latin typeface="Century Gothic"/>
                <a:ea typeface="Century Gothic"/>
                <a:cs typeface="Century Gothic"/>
                <a:sym typeface="Century Gothic"/>
              </a:rPr>
              <a:t>; </a:t>
            </a:r>
            <a:endParaRPr b="1" sz="2000" u="sng">
              <a:solidFill>
                <a:srgbClr val="FFFF00"/>
              </a:solidFill>
              <a:latin typeface="Century Gothic"/>
              <a:ea typeface="Century Gothic"/>
              <a:cs typeface="Century Gothic"/>
              <a:sym typeface="Century Gothic"/>
            </a:endParaRPr>
          </a:p>
        </p:txBody>
      </p:sp>
      <p:sp>
        <p:nvSpPr>
          <p:cNvPr id="836" name="Google Shape;836;p102"/>
          <p:cNvSpPr/>
          <p:nvPr/>
        </p:nvSpPr>
        <p:spPr>
          <a:xfrm>
            <a:off x="164967" y="5885316"/>
            <a:ext cx="11882490" cy="73866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“Organizações colaboradoras” (JSCF) -&gt; OS, OSCs e OSCIPs: </a:t>
            </a:r>
            <a:r>
              <a:rPr b="1" lang="pt-BR" sz="1800">
                <a:solidFill>
                  <a:srgbClr val="FFFF00"/>
                </a:solidFill>
                <a:latin typeface="Century Gothic"/>
                <a:ea typeface="Century Gothic"/>
                <a:cs typeface="Century Gothic"/>
                <a:sym typeface="Century Gothic"/>
              </a:rPr>
              <a:t>prestação de serv. públicos em regime de parceria com o Estado. Também há uma vinculação, de natureza convenial</a:t>
            </a:r>
            <a:endParaRPr b="1" sz="2400" u="sng">
              <a:solidFill>
                <a:schemeClr val="lt1"/>
              </a:solidFill>
              <a:latin typeface="Century Gothic"/>
              <a:ea typeface="Century Gothic"/>
              <a:cs typeface="Century Gothic"/>
              <a:sym typeface="Century Gothic"/>
            </a:endParaRPr>
          </a:p>
        </p:txBody>
      </p:sp>
      <p:sp>
        <p:nvSpPr>
          <p:cNvPr id="837" name="Google Shape;837;p102"/>
          <p:cNvSpPr/>
          <p:nvPr/>
        </p:nvSpPr>
        <p:spPr>
          <a:xfrm>
            <a:off x="135409" y="3421732"/>
            <a:ext cx="12027033" cy="46166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Não possuem finalidade lucrativa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03"/>
          <p:cNvSpPr/>
          <p:nvPr/>
        </p:nvSpPr>
        <p:spPr>
          <a:xfrm>
            <a:off x="940899" y="3461657"/>
            <a:ext cx="106663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O Poder Judiciário pode vedar a contratação pelo poder público de OS para a área da saúde?</a:t>
            </a:r>
            <a:endParaRPr b="1" sz="2400">
              <a:solidFill>
                <a:schemeClr val="lt1"/>
              </a:solidFill>
              <a:latin typeface="Century Gothic"/>
              <a:ea typeface="Century Gothic"/>
              <a:cs typeface="Century Gothic"/>
              <a:sym typeface="Century Gothic"/>
            </a:endParaRPr>
          </a:p>
        </p:txBody>
      </p:sp>
      <p:sp>
        <p:nvSpPr>
          <p:cNvPr id="843" name="Google Shape;843;p10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04"/>
          <p:cNvSpPr/>
          <p:nvPr/>
        </p:nvSpPr>
        <p:spPr>
          <a:xfrm>
            <a:off x="426322" y="2520925"/>
            <a:ext cx="11152967" cy="378565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1. A intervenção do Poder Judiciário em políticas públicas voltadas à realização de direitos fundamentais, em caso de ausência ou deficiência grave do serviço, não viola o princípio da separação dos poderes.</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2. A decisão judicial, como regra, em lugar de determinar medidas pontuais, deve apontar as finalidades a serem alcançadas e determinar à Administração Pública que apresente um plano e/ou os meios adequados para alcançar o resultado;</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rgbClr val="FFFF00"/>
              </a:buClr>
              <a:buSzPts val="2000"/>
              <a:buFont typeface="Arial"/>
              <a:buChar char="•"/>
            </a:pPr>
            <a:r>
              <a:rPr b="1" lang="pt-BR" sz="2000">
                <a:solidFill>
                  <a:srgbClr val="FFFF00"/>
                </a:solidFill>
                <a:latin typeface="Century Gothic"/>
                <a:ea typeface="Century Gothic"/>
                <a:cs typeface="Century Gothic"/>
                <a:sym typeface="Century Gothic"/>
              </a:rPr>
              <a:t>3. No caso de serviços de saúde, o déficit de profissionais pode ser suprido por concurso público ou, por exemplo, pelo remanejamento de recursos </a:t>
            </a:r>
            <a:r>
              <a:rPr b="1" lang="pt-BR" sz="2000" u="sng">
                <a:solidFill>
                  <a:srgbClr val="FFFF00"/>
                </a:solidFill>
                <a:latin typeface="Century Gothic"/>
                <a:ea typeface="Century Gothic"/>
                <a:cs typeface="Century Gothic"/>
                <a:sym typeface="Century Gothic"/>
              </a:rPr>
              <a:t>humanos e pela contratação de organizações sociais (OS) e organizações da sociedade civil de interesse público (OSCIP</a:t>
            </a:r>
            <a:r>
              <a:rPr b="1" lang="pt-BR" sz="2000">
                <a:solidFill>
                  <a:srgbClr val="FFFF00"/>
                </a:solidFill>
                <a:latin typeface="Century Gothic"/>
                <a:ea typeface="Century Gothic"/>
                <a:cs typeface="Century Gothic"/>
                <a:sym typeface="Century Gothic"/>
              </a:rPr>
              <a:t>) </a:t>
            </a:r>
            <a:r>
              <a:rPr b="1" lang="pt-BR" sz="2000">
                <a:solidFill>
                  <a:schemeClr val="lt1"/>
                </a:solidFill>
                <a:latin typeface="Century Gothic"/>
                <a:ea typeface="Century Gothic"/>
                <a:cs typeface="Century Gothic"/>
                <a:sym typeface="Century Gothic"/>
              </a:rPr>
              <a:t>. (STF, RE 684612, Tema 698)</a:t>
            </a:r>
            <a:endParaRPr b="1"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05"/>
          <p:cNvSpPr/>
          <p:nvPr/>
        </p:nvSpPr>
        <p:spPr>
          <a:xfrm>
            <a:off x="133585" y="3064729"/>
            <a:ext cx="11502272" cy="1107996"/>
          </a:xfrm>
          <a:prstGeom prst="rect">
            <a:avLst/>
          </a:prstGeom>
          <a:noFill/>
          <a:ln>
            <a:noFill/>
          </a:ln>
        </p:spPr>
        <p:txBody>
          <a:bodyPr anchorCtr="0" anchor="t" bIns="45700" lIns="91425" spcFirstLastPara="1" rIns="91425" wrap="square" tIns="45700">
            <a:spAutoFit/>
          </a:bodyPr>
          <a:lstStyle/>
          <a:p>
            <a:pPr indent="-171450" lvl="0" marL="285750" marR="0" rtl="0" algn="ctr">
              <a:spcBef>
                <a:spcPts val="0"/>
              </a:spcBef>
              <a:spcAft>
                <a:spcPts val="0"/>
              </a:spcAft>
              <a:buClr>
                <a:schemeClr val="lt1"/>
              </a:buClr>
              <a:buSzPts val="1800"/>
              <a:buFont typeface="Arial"/>
              <a:buNone/>
            </a:pPr>
            <a:r>
              <a:t/>
            </a:r>
            <a:endParaRPr b="1" sz="18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pt-BR" sz="4800">
                <a:solidFill>
                  <a:schemeClr val="lt1"/>
                </a:solidFill>
                <a:latin typeface="Century Gothic"/>
                <a:ea typeface="Century Gothic"/>
                <a:cs typeface="Century Gothic"/>
                <a:sym typeface="Century Gothic"/>
              </a:rPr>
              <a:t>AGENTES PÚBLICOS</a:t>
            </a:r>
            <a:endParaRPr b="1" sz="44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6"/>
          <p:cNvSpPr/>
          <p:nvPr/>
        </p:nvSpPr>
        <p:spPr>
          <a:xfrm>
            <a:off x="940899" y="3461657"/>
            <a:ext cx="106663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Estatais precisam motivar a demissão de empregados públicos?</a:t>
            </a:r>
            <a:endParaRPr b="1" sz="2400">
              <a:solidFill>
                <a:schemeClr val="lt1"/>
              </a:solidFill>
              <a:latin typeface="Century Gothic"/>
              <a:ea typeface="Century Gothic"/>
              <a:cs typeface="Century Gothic"/>
              <a:sym typeface="Century Gothic"/>
            </a:endParaRPr>
          </a:p>
        </p:txBody>
      </p:sp>
      <p:sp>
        <p:nvSpPr>
          <p:cNvPr id="859" name="Google Shape;859;p10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7"/>
          <p:cNvSpPr/>
          <p:nvPr/>
        </p:nvSpPr>
        <p:spPr>
          <a:xfrm>
            <a:off x="940899" y="2988691"/>
            <a:ext cx="10666382"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STF, Tema 1022: a dispensa de empregados públicos de estatais precisa de fundamento razoável</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“As empresas públicas e as sociedades de economia mista, sejam elas prestadoras de serviço público ou exploradoras de atividade econômica, ainda que em regime concorrencial, têm o dever jurídico de motivar em ato formal, a demissão de seus empregados concursados, não se exigindo processo administrativo. Tal motivação deve consistir em fundamento razoável, não se exigindo, porém, que se enquadre nas hipóteses de justa causa da legislação trabalhista.”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08"/>
          <p:cNvSpPr/>
          <p:nvPr/>
        </p:nvSpPr>
        <p:spPr>
          <a:xfrm>
            <a:off x="218441" y="197346"/>
            <a:ext cx="11755117" cy="64633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 2. No RE 589.998 (Rel. Min. Ricardo Lewandowski, j. em No RE 589.998 (Rel. Min. Ricardo Lewandowski, j. em 20.03.2013), o Supremo Tribunal Federal decidiu que a Empresa Brasileira de Correios e Telégrafos – ECT, empresa prestadora de serviço público em regime de exclusividade, que desfruta de imunidade tributária recíproca e paga suas dívidas mediante precatório, deve motivar a demissão de seus empregados. 20.03.2013), o Supremo Tribunal Federal decidiu que a Empresa Brasileira de Correios e Telégrafos – ECT, empresa prestadora de serviço público em regime de exclusividade, que desfruta de imunidade tributária recíproca e paga suas dívidas mediante precatório, deve motivar a demissão de seus empregados. 3. 3. A mesma exigência deve recair sobre as demais empresas A mesma exigência deve recair sobre as demais empresas públicas e sociedades economia mista, que, independentemente da atividade que exerçam, também estão sujeitas ao art. 37, caput, da Constituição. Assim como ocorre na admissão, a dispensa de empregados públicos também deve observar o princípio da impessoalidade, motivo por que se exige a exposição de suas razões. públicas e sociedades economia mista, que, independentemente da atividade que exerçam, também estão sujeitas ao art. 37, caput, da Constituição. Assim como ocorre na admissão, a dispensa de empregados públicos também deve observar o princípio da impessoalidade, motivo por que se exige a exposição de suas razões. 4. 4. O ônus imposto às estatais tem contornos bastante O ônus imposto às estatais tem contornos bastante limitados. Não se exige que a razão apresentada se enquadre em alguma das hipóteses previstas na legislação trabalhista como justa causa para a dispensa de empregados. O que se demanda é apenas a indicação por escrito dos motivos da dispensa, sem prévio processo administrativo ou contraditório. limitados. Não se exige que a razão apresentada se enquadre em alguma das hipóteses previstas na legislação trabalhista como justa causa para a dispensa de empregados. O que se demanda é apenas a indicação por escrito dos motivos da dispensa, sem prévio processo administrativo ou contraditório.</a:t>
            </a:r>
            <a:endParaRPr b="1" sz="16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9"/>
          <p:cNvSpPr/>
          <p:nvPr/>
        </p:nvSpPr>
        <p:spPr>
          <a:xfrm>
            <a:off x="715616" y="3681249"/>
            <a:ext cx="1066638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Estabilidade X Efetividade</a:t>
            </a:r>
            <a:endParaRPr b="1" sz="2400">
              <a:solidFill>
                <a:schemeClr val="lt1"/>
              </a:solidFill>
              <a:latin typeface="Century Gothic"/>
              <a:ea typeface="Century Gothic"/>
              <a:cs typeface="Century Gothic"/>
              <a:sym typeface="Century Gothic"/>
            </a:endParaRPr>
          </a:p>
        </p:txBody>
      </p:sp>
      <p:sp>
        <p:nvSpPr>
          <p:cNvPr id="875" name="Google Shape;875;p10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nvSpPr>
        <p:spPr>
          <a:xfrm>
            <a:off x="2795588" y="567973"/>
            <a:ext cx="1092566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Resp. civil do Município por erro médico:</a:t>
            </a:r>
            <a:endParaRPr/>
          </a:p>
        </p:txBody>
      </p:sp>
      <p:sp>
        <p:nvSpPr>
          <p:cNvPr id="179" name="Google Shape;179;p11"/>
          <p:cNvSpPr txBox="1"/>
          <p:nvPr/>
        </p:nvSpPr>
        <p:spPr>
          <a:xfrm>
            <a:off x="522890" y="1904210"/>
            <a:ext cx="10704786"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Direito Administrativo. Responsabilidade civil do Estado. Tratando-se de erro médico, ocorrido em hospital municipal, consistente em atendimento negligente, que resultou em perda parcial de dois dedos de uma das mãos do autor, a natureza da responsabilidade é objetiva (art. 37, § 6º, CF), e não subjetiva, pois não houve ato omissivo, e sim comissivo. Prova pericial que, determinante para a apuração do ilícito, corrobora a falha no serviço prestado. Valor compensatório que merece majoração para R$ 20.000,00 (vinte mil reais). Recurso do autor parcialmente provido. Recurso do réu desprovido. </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TJ-RJ , 0322928-05.2016.8.19.0001 - APELAÇÃO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10"/>
          <p:cNvSpPr/>
          <p:nvPr/>
        </p:nvSpPr>
        <p:spPr>
          <a:xfrm>
            <a:off x="810000" y="3051753"/>
            <a:ext cx="10666382"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STF, Tema 1157: É vedado o reenquadramento, em novo Plano de Cargos, Carreiras e Remuneração, de servidor admitido sem concurso público antes da promulgação da Constituição Federal de 1988, mesmo que beneficiado pela estabilidade excepcional do artigo 19 do ADCT, haja vista que esta regra transitória não prevê o direito à efetividade, nos termos do artigo 37, II, da Constituição Federal e decisão proferida na ADI 3609 (Rel. Min. DIAS TOFFOLI, Tribunal Pleno, DJe. 30/10/2014).</a:t>
            </a:r>
            <a:endParaRPr b="1" sz="2000">
              <a:solidFill>
                <a:schemeClr val="lt1"/>
              </a:solidFill>
              <a:latin typeface="Century Gothic"/>
              <a:ea typeface="Century Gothic"/>
              <a:cs typeface="Century Gothic"/>
              <a:sym typeface="Century Gothic"/>
            </a:endParaRPr>
          </a:p>
        </p:txBody>
      </p:sp>
      <p:sp>
        <p:nvSpPr>
          <p:cNvPr id="881" name="Google Shape;881;p11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11"/>
          <p:cNvSpPr/>
          <p:nvPr/>
        </p:nvSpPr>
        <p:spPr>
          <a:xfrm>
            <a:off x="810000" y="3051753"/>
            <a:ext cx="1066638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Estabilidade</a:t>
            </a:r>
            <a:r>
              <a:rPr b="1" lang="pt-BR" sz="2400">
                <a:solidFill>
                  <a:schemeClr val="lt1"/>
                </a:solidFill>
                <a:latin typeface="Century Gothic"/>
                <a:ea typeface="Century Gothic"/>
                <a:cs typeface="Century Gothic"/>
                <a:sym typeface="Century Gothic"/>
              </a:rPr>
              <a:t>: direito de permanecer nos cargos em que foram admitidos, mas não são detentores das vantagens privativas dos ocupantes de cargo efetivo</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Efetividade</a:t>
            </a:r>
            <a:r>
              <a:rPr b="1" lang="pt-BR" sz="2400">
                <a:solidFill>
                  <a:schemeClr val="lt1"/>
                </a:solidFill>
                <a:latin typeface="Century Gothic"/>
                <a:ea typeface="Century Gothic"/>
                <a:cs typeface="Century Gothic"/>
                <a:sym typeface="Century Gothic"/>
              </a:rPr>
              <a:t>: característica do cargo de provimento efetivo, através de concurso público, este sim abrangendo as vantagens do cargo</a:t>
            </a:r>
            <a:endParaRPr b="1" sz="2000">
              <a:solidFill>
                <a:schemeClr val="lt1"/>
              </a:solidFill>
              <a:latin typeface="Century Gothic"/>
              <a:ea typeface="Century Gothic"/>
              <a:cs typeface="Century Gothic"/>
              <a:sym typeface="Century Gothic"/>
            </a:endParaRPr>
          </a:p>
        </p:txBody>
      </p:sp>
      <p:sp>
        <p:nvSpPr>
          <p:cNvPr id="887" name="Google Shape;887;p11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12"/>
          <p:cNvSpPr/>
          <p:nvPr/>
        </p:nvSpPr>
        <p:spPr>
          <a:xfrm>
            <a:off x="940899" y="3461657"/>
            <a:ext cx="1066638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Servidores temporários fazem jus às vantagens do servidor efetivo?</a:t>
            </a:r>
            <a:endParaRPr b="1" sz="2400">
              <a:solidFill>
                <a:schemeClr val="lt1"/>
              </a:solidFill>
              <a:latin typeface="Century Gothic"/>
              <a:ea typeface="Century Gothic"/>
              <a:cs typeface="Century Gothic"/>
              <a:sym typeface="Century Gothic"/>
            </a:endParaRPr>
          </a:p>
        </p:txBody>
      </p:sp>
      <p:sp>
        <p:nvSpPr>
          <p:cNvPr id="893" name="Google Shape;893;p11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13"/>
          <p:cNvSpPr txBox="1"/>
          <p:nvPr/>
        </p:nvSpPr>
        <p:spPr>
          <a:xfrm>
            <a:off x="810000" y="3429000"/>
            <a:ext cx="10925666" cy="21852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2000">
                <a:solidFill>
                  <a:schemeClr val="lt1"/>
                </a:solidFill>
                <a:latin typeface="Century Gothic"/>
                <a:ea typeface="Century Gothic"/>
                <a:cs typeface="Century Gothic"/>
                <a:sym typeface="Century Gothic"/>
              </a:rPr>
              <a:t>É vedada a extensão judicial de benefícios ou parcelas remuneratórias previstas para servidores efetivos aos contratados temporários, salvo expressa previsão legal e/ou contratual em sentido contrário ou comprovado desvirtuamento da contratação temporária (RE 1500990 RG, Relator(a): MINISTRO PRESIDENTE, Tribunal Pleno, julgado em 25-10-2024, PROCESSO ELETRÔNICO REPERCUSSÃO GERAL - MÉRITO DJe-331 DIVULG 05-11-2024 PUBLIC 06-11-2024</a:t>
            </a:r>
            <a:endParaRPr/>
          </a:p>
          <a:p>
            <a:pPr indent="0" lvl="0" marL="0" marR="0" rtl="0" algn="just">
              <a:spcBef>
                <a:spcPts val="0"/>
              </a:spcBef>
              <a:spcAft>
                <a:spcPts val="0"/>
              </a:spcAft>
              <a:buNone/>
            </a:pPr>
            <a:r>
              <a:t/>
            </a:r>
            <a:endParaRPr i="1" sz="1600">
              <a:solidFill>
                <a:schemeClr val="lt1"/>
              </a:solidFill>
              <a:latin typeface="Century Gothic"/>
              <a:ea typeface="Century Gothic"/>
              <a:cs typeface="Century Gothic"/>
              <a:sym typeface="Century Gothic"/>
            </a:endParaRPr>
          </a:p>
        </p:txBody>
      </p:sp>
      <p:sp>
        <p:nvSpPr>
          <p:cNvPr id="899" name="Google Shape;899;p11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14"/>
          <p:cNvSpPr txBox="1"/>
          <p:nvPr/>
        </p:nvSpPr>
        <p:spPr>
          <a:xfrm>
            <a:off x="500514" y="881610"/>
            <a:ext cx="11190972" cy="57554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1600">
                <a:solidFill>
                  <a:schemeClr val="lt1"/>
                </a:solidFill>
                <a:latin typeface="Century Gothic"/>
                <a:ea typeface="Century Gothic"/>
                <a:cs typeface="Century Gothic"/>
                <a:sym typeface="Century Gothic"/>
              </a:rPr>
              <a:t>Direito constitucional e administrativo. Agravo interno em Recurso extraordinário. Extensão de regime estatutário para contratados temporários. Descabimento. Reafirmação de jurisprudência. I. Caso em exame 1. Agravo interno em recurso extraordinário de acórdão de Turma Recursal do Estado do Amazonas que determinou a extensão de gratificações e vantagens de servidores efetivos para contratados temporários. Isso porque, apesar de não haver lei que disciplinasse a extensão, o recebimento das parcelas decorreria de proteção constitucional garantida por direitos sociais. II. Questão em discussão 2. A questão em discussão consiste em saber se o princípio da isonomia e os direitos sociais do trabalhador autorizam o recebimento por contratados temporários de direitos e vantagens de servidores efetivos. III. Razões de decidir </a:t>
            </a:r>
            <a:r>
              <a:rPr b="1" i="1" lang="pt-BR" sz="1600" u="sng">
                <a:solidFill>
                  <a:schemeClr val="lt1"/>
                </a:solidFill>
                <a:latin typeface="Century Gothic"/>
                <a:ea typeface="Century Gothic"/>
                <a:cs typeface="Century Gothic"/>
                <a:sym typeface="Century Gothic"/>
              </a:rPr>
              <a:t>3. A jurisprudência do STF afirma que o regime de contratação temporária pela Administração Pública não se confunde com o regime aplicável aos servidores efetivos. No julgamento do RE 1.066.677 (Tema 551/RG), o STF afirmou que “servidores temporários não fazem jus a décimo terceiro salário e férias remuneradas acrescidas do terço constitucional, salvo (I) expressa previsão legal e/ou contratual em sentido contrário, ou (II) comprovado desvirtuamento da contratação temporária pela Administração Pública, em razão de sucessivas e reiteradas renovações e/ou prorrogações</a:t>
            </a:r>
            <a:r>
              <a:rPr b="1" i="1" lang="pt-BR" sz="1600">
                <a:solidFill>
                  <a:schemeClr val="lt1"/>
                </a:solidFill>
                <a:latin typeface="Century Gothic"/>
                <a:ea typeface="Century Gothic"/>
                <a:cs typeface="Century Gothic"/>
                <a:sym typeface="Century Gothic"/>
              </a:rPr>
              <a:t>”. 4. Além disso, a Súmula Vinculante nº 37 orienta que “[n]ão cabe ao Poder Judiciário, que não tem função legislativa, aumentar vencimentos de servidores públicos sob o fundamento de isonomia”. 5. A recorrência de recursos contra decisões que estendem parcelas do regime estatutário a contratados temporários exige a reafirmação de jurisprudência. </a:t>
            </a:r>
            <a:r>
              <a:rPr b="1" i="1" lang="pt-BR" sz="1600" u="sng">
                <a:solidFill>
                  <a:schemeClr val="lt1"/>
                </a:solidFill>
                <a:latin typeface="Century Gothic"/>
                <a:ea typeface="Century Gothic"/>
                <a:cs typeface="Century Gothic"/>
                <a:sym typeface="Century Gothic"/>
              </a:rPr>
              <a:t>Nesse sentido, cabe assentar a diferenciação do regime administrativo-remuneratório de contratados temporários do regime aplicável aos servidores efetivos, assim como a vedação à extensão de direitos e vantagens por decisão judicial</a:t>
            </a:r>
            <a:r>
              <a:rPr b="1" i="1" lang="pt-BR" sz="1600">
                <a:solidFill>
                  <a:schemeClr val="lt1"/>
                </a:solidFill>
                <a:latin typeface="Century Gothic"/>
                <a:ea typeface="Century Gothic"/>
                <a:cs typeface="Century Gothic"/>
                <a:sym typeface="Century Gothic"/>
              </a:rPr>
              <a:t>, observada a tese referente ao Tema 551/RG. IV. Dispositivo e tese 6. Recurso extraordinário conhecido e provido. Tese de julgamento: “</a:t>
            </a:r>
            <a:r>
              <a:rPr b="1" i="1" lang="pt-BR" sz="1600" u="sng">
                <a:solidFill>
                  <a:schemeClr val="lt1"/>
                </a:solidFill>
                <a:latin typeface="Century Gothic"/>
                <a:ea typeface="Century Gothic"/>
                <a:cs typeface="Century Gothic"/>
                <a:sym typeface="Century Gothic"/>
              </a:rPr>
              <a:t>O regime administrativo-remuneratório da contratação temporária é diverso do regime jurídico dos servidores efetivos, sendo vedada a extensão por decisão judicial de parcelas de qualquer natureza, observado o Tema 551/RG</a:t>
            </a:r>
            <a:r>
              <a:rPr b="1" i="1" lang="pt-BR" sz="1600">
                <a:solidFill>
                  <a:schemeClr val="lt1"/>
                </a:solidFill>
                <a:latin typeface="Century Gothic"/>
                <a:ea typeface="Century Gothic"/>
                <a:cs typeface="Century Gothic"/>
                <a:sym typeface="Century Gothic"/>
              </a:rPr>
              <a:t>”.</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15"/>
          <p:cNvSpPr txBox="1"/>
          <p:nvPr/>
        </p:nvSpPr>
        <p:spPr>
          <a:xfrm>
            <a:off x="500514" y="3221467"/>
            <a:ext cx="11190972"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2000">
                <a:solidFill>
                  <a:schemeClr val="lt1"/>
                </a:solidFill>
                <a:latin typeface="Century Gothic"/>
                <a:ea typeface="Century Gothic"/>
                <a:cs typeface="Century Gothic"/>
                <a:sym typeface="Century Gothic"/>
              </a:rPr>
              <a:t>STF, Tema 551: Servidores temporários não fazem jus a décimo terceiro salário e férias remuneradas acrescidas do terço constitucional, salvo (I) expressa previsão legal e/ou contratual em sentido contrário, ou (II) comprovado desvirtuamento da contratação temporária pela Administração Pública, em razão de sucessivas e reiteradas renovações e/ou prorrogações.</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16"/>
          <p:cNvSpPr txBox="1"/>
          <p:nvPr/>
        </p:nvSpPr>
        <p:spPr>
          <a:xfrm>
            <a:off x="500514" y="3221467"/>
            <a:ext cx="11190972"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2000">
                <a:solidFill>
                  <a:schemeClr val="lt1"/>
                </a:solidFill>
                <a:latin typeface="Century Gothic"/>
                <a:ea typeface="Century Gothic"/>
                <a:cs typeface="Century Gothic"/>
                <a:sym typeface="Century Gothic"/>
              </a:rPr>
              <a:t>(...) O entendimento consolidado no âmbito do Supremo Tribunal Federal e do Superior Tribunal de Justiça é no sentido de que </a:t>
            </a:r>
            <a:r>
              <a:rPr b="1" i="1" lang="pt-BR" sz="2000" u="sng">
                <a:solidFill>
                  <a:schemeClr val="lt1"/>
                </a:solidFill>
                <a:latin typeface="Century Gothic"/>
                <a:ea typeface="Century Gothic"/>
                <a:cs typeface="Century Gothic"/>
                <a:sym typeface="Century Gothic"/>
              </a:rPr>
              <a:t>o servidor público não possui direito adquirido a regime jurídico, tampouco a regime de vencimentos ou de proventos, sendo possível à Administração promover alterações na composição remuneratória e nos critérios de cálculo, como extinguir, reduzir ou criar vantagens ou gratificações, instituindo, inclusive, o subsídio, </a:t>
            </a:r>
            <a:r>
              <a:rPr b="1" i="1" lang="pt-BR" sz="2000" u="sng">
                <a:solidFill>
                  <a:srgbClr val="FFFF00"/>
                </a:solidFill>
                <a:latin typeface="Century Gothic"/>
                <a:ea typeface="Century Gothic"/>
                <a:cs typeface="Century Gothic"/>
                <a:sym typeface="Century Gothic"/>
              </a:rPr>
              <a:t>desde que não haja diminuição no valor nominal global percebido</a:t>
            </a:r>
            <a:r>
              <a:rPr b="1" i="1" lang="pt-BR" sz="2000">
                <a:solidFill>
                  <a:schemeClr val="lt1"/>
                </a:solidFill>
                <a:latin typeface="Century Gothic"/>
                <a:ea typeface="Century Gothic"/>
                <a:cs typeface="Century Gothic"/>
                <a:sym typeface="Century Gothic"/>
              </a:rPr>
              <a:t>, em respeito ao princípio constitucional da irredutibilidade de vencimentos. (AgInt no REsp n. 1.459.921/CE, relator Ministro Teodoro Silva Santos, Segunda Turma, julgado em 20/5/2024, DJe de 27/5/2024.)</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7"/>
          <p:cNvSpPr/>
          <p:nvPr/>
        </p:nvSpPr>
        <p:spPr>
          <a:xfrm>
            <a:off x="810000" y="2333846"/>
            <a:ext cx="10666382" cy="42165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Não há inconstitucionalidade na lei que apenas altera a nomenclatura de cargos públicos</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Ação direta de inconstitucionalidade. 2. Impugnação dos arts. 1º e 4º da Lei 9.383/2010, do Estado do Mato Grosso, na parte em que alteram os arts. 3º, § 1º, e 7º da Lei 7.858/2002, do Estado do Mato Grosso. 3. Ausência de extinção de cargo. Mera modificação do nomen juris de cargo. Possibilidade de disposições normativas alterarem a nomenclatura de cargo. 4. Admissibilidade de aproveitamento de servidores. Necessidade de similitude entre as atribuições, de equivalência remuneratória e de identidade dos requisitos de escolaridade para ingresso. 5. Longa e gradual cadeia normativa. Presença dos requisitos fixados por esta Corte. 6. Pedido julgado improcedente.</a:t>
            </a:r>
            <a:endParaRPr/>
          </a:p>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(ADI 6615, Relator(a): GILMAR MENDES, Tribunal Pleno, julgado em 23-09-2024, PROCESSO ELETRÔNICO DJe-s/n DIVULG 25-09-2024 PUBLIC 26-09-2024)</a:t>
            </a:r>
            <a:endParaRPr/>
          </a:p>
        </p:txBody>
      </p:sp>
      <p:sp>
        <p:nvSpPr>
          <p:cNvPr id="920" name="Google Shape;920;p1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pic>
        <p:nvPicPr>
          <p:cNvPr descr="Interface gráfica do usuário&#10;&#10;O conteúdo gerado por IA pode estar incorreto." id="925" name="Google Shape;925;p118"/>
          <p:cNvPicPr preferRelativeResize="0"/>
          <p:nvPr/>
        </p:nvPicPr>
        <p:blipFill rotWithShape="1">
          <a:blip r:embed="rId3">
            <a:alphaModFix/>
          </a:blip>
          <a:srcRect b="0" l="0" r="0" t="0"/>
          <a:stretch/>
        </p:blipFill>
        <p:spPr>
          <a:xfrm>
            <a:off x="929155" y="2603359"/>
            <a:ext cx="10333690" cy="242583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931" name="Google Shape;931;p119"/>
          <p:cNvSpPr/>
          <p:nvPr/>
        </p:nvSpPr>
        <p:spPr>
          <a:xfrm>
            <a:off x="344864" y="2066885"/>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ESPELHO:</a:t>
            </a:r>
            <a:endParaRPr b="1" sz="2000">
              <a:solidFill>
                <a:srgbClr val="F4949B"/>
              </a:solidFill>
              <a:latin typeface="Century Gothic"/>
              <a:ea typeface="Century Gothic"/>
              <a:cs typeface="Century Gothic"/>
              <a:sym typeface="Century Gothic"/>
            </a:endParaRPr>
          </a:p>
        </p:txBody>
      </p:sp>
      <p:sp>
        <p:nvSpPr>
          <p:cNvPr id="932" name="Google Shape;932;p119"/>
          <p:cNvSpPr/>
          <p:nvPr/>
        </p:nvSpPr>
        <p:spPr>
          <a:xfrm>
            <a:off x="344864" y="2870676"/>
            <a:ext cx="11502272" cy="34778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 resposta deverá abordar: </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o princípio federativo brasileiro e os preceitos fundamentais que versam sobre a autonomia dos entes federativos; </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a distinção entre normas gerais e normas não gerais decorrentes do art. 22, inc. XXVII, da Constituição, de modo a entender que a regra seria estritamente federal; </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a competência para que o ente federativo edite regulamento próprio para aplicação da Lei Federal n. 14.133/2021; a competência própria do Ente Federativo para tratar de matéria de pessoal, qualificada pela reserva de iniciativa do Chefe do Executivo; </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o papel constitucional da Advocacia Pública de defesa do Ente Político e não de seus servidores;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nvSpPr>
        <p:spPr>
          <a:xfrm>
            <a:off x="2795588" y="567973"/>
            <a:ext cx="1092566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Lembrar da teoria da dupla garantia:</a:t>
            </a:r>
            <a:endParaRPr/>
          </a:p>
        </p:txBody>
      </p:sp>
      <p:sp>
        <p:nvSpPr>
          <p:cNvPr id="185" name="Google Shape;185;p12"/>
          <p:cNvSpPr txBox="1"/>
          <p:nvPr/>
        </p:nvSpPr>
        <p:spPr>
          <a:xfrm>
            <a:off x="522890" y="1904210"/>
            <a:ext cx="10704786"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A teor do disposto no art. 37, § 6º, da Constituição Federal, a ação por danos causados por agente público deve ser ajuizada contra o Estado ou a pessoa jurídica de direito privado prestadora de serviço público, sendo parte ilegítima para a ação o autor do ato, assegurado o direito de regresso contra o responsável nos casos de dolo ou culpa.</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STF. Plenário. RE 1027633/SP, Rel. Min. Marco Aurélio, julgado em 14/8/2019 (repercussão geral) (Info 947).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pic>
        <p:nvPicPr>
          <p:cNvPr descr="Texto&#10;&#10;O conteúdo gerado por IA pode estar incorreto." id="937" name="Google Shape;937;p120"/>
          <p:cNvPicPr preferRelativeResize="0"/>
          <p:nvPr/>
        </p:nvPicPr>
        <p:blipFill rotWithShape="1">
          <a:blip r:embed="rId3">
            <a:alphaModFix/>
          </a:blip>
          <a:srcRect b="0" l="0" r="0" t="0"/>
          <a:stretch/>
        </p:blipFill>
        <p:spPr>
          <a:xfrm>
            <a:off x="892551" y="853922"/>
            <a:ext cx="10406898" cy="5499581"/>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2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943" name="Google Shape;943;p121"/>
          <p:cNvSpPr/>
          <p:nvPr/>
        </p:nvSpPr>
        <p:spPr>
          <a:xfrm>
            <a:off x="344864" y="2066885"/>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ESPELHO:</a:t>
            </a:r>
            <a:endParaRPr b="1" sz="2000">
              <a:solidFill>
                <a:srgbClr val="F4949B"/>
              </a:solidFill>
              <a:latin typeface="Century Gothic"/>
              <a:ea typeface="Century Gothic"/>
              <a:cs typeface="Century Gothic"/>
              <a:sym typeface="Century Gothic"/>
            </a:endParaRPr>
          </a:p>
        </p:txBody>
      </p:sp>
      <p:sp>
        <p:nvSpPr>
          <p:cNvPr id="944" name="Google Shape;944;p121"/>
          <p:cNvSpPr/>
          <p:nvPr/>
        </p:nvSpPr>
        <p:spPr>
          <a:xfrm>
            <a:off x="344864" y="2886442"/>
            <a:ext cx="11502272" cy="378565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O perdimento da retroescavadeira decorre da confirmação do auto de infração (art. 72, inc. IV, § 6º c/c art. 25, § 5º, da Lei Federal n. 9.605/1988 e no art. 134, inc. IV, do Decreto n. 6.514/2008). </a:t>
            </a:r>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Caberia a aplicação do artigo 91 do Código Penal, como entende parte da jurisprudência. Para tal corrente de entendimento, o perdimento do bem dependeria do uso exclusivo para a prática de ilícitos ambientais, na forma do art. 91, inc. II, alínea “a”, do Código Penal</a:t>
            </a:r>
            <a:endParaRPr b="1" sz="2000">
              <a:solidFill>
                <a:srgbClr val="FFFF00"/>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O posicionamento do STJ, todavia, afasta a aplicação do artigo 91 do Código Penal (Tema/Repetitivo 1036). </a:t>
            </a:r>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O fato de o dano ter sido cometido por um locatário sem culpa do locador não isenta este de responsabilidade, uma vez que esta é solidária em matéria de dano causado ao meio ambiente.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nvSpPr>
        <p:spPr>
          <a:xfrm>
            <a:off x="2795588" y="567973"/>
            <a:ext cx="1092566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Lembrar da teoria da dupla garantia:</a:t>
            </a:r>
            <a:endParaRPr/>
          </a:p>
        </p:txBody>
      </p:sp>
      <p:sp>
        <p:nvSpPr>
          <p:cNvPr id="191" name="Google Shape;191;p13"/>
          <p:cNvSpPr txBox="1"/>
          <p:nvPr/>
        </p:nvSpPr>
        <p:spPr>
          <a:xfrm>
            <a:off x="743607" y="1581046"/>
            <a:ext cx="10704786" cy="470898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O § 6º do artigo 37 da Magna Carta autoriza a proposição de que somente as pessoas jurídicas de direito público, ou as pessoas jurídicas de direito privado que prestem serviços públicos, é que poderão responder, objetivamente, pela reparação de danos a terceiros. Isto por ato ou omissão dos respectivos agentes, agindo estes na qualidade de agentes públicos, e não como pessoas comuns.</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u="sng">
                <a:solidFill>
                  <a:schemeClr val="lt1"/>
                </a:solidFill>
                <a:latin typeface="Century Gothic"/>
                <a:ea typeface="Century Gothic"/>
                <a:cs typeface="Century Gothic"/>
                <a:sym typeface="Century Gothic"/>
              </a:rPr>
              <a:t>Esse mesmo dispositivo constitucional consagra, ainda, dupla garantia: uma, em favor do particular, possibilitando-lhe ação indenizatória contra a pessoa jurídica de direito público, ou de direito privado que preste serviço público, dado que bem maior, praticamente certa, a possibilidade de pagamento do dano objetivamente sofrido. Outra garantia, no entanto, é em prol do servidor estatal, que somente responde administrativa e civilmente perante a pessoa jurídica a cujo quadro funcional se vincular.</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STF. 1ª Turma. RE 327904, Rel. Min. Carlos Britto, julgado em 15/08/2006.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Responsabilização do Agente</a:t>
            </a:r>
            <a:endParaRPr/>
          </a:p>
        </p:txBody>
      </p:sp>
      <p:sp>
        <p:nvSpPr>
          <p:cNvPr id="197" name="Google Shape;197;p14"/>
          <p:cNvSpPr txBox="1"/>
          <p:nvPr/>
        </p:nvSpPr>
        <p:spPr>
          <a:xfrm>
            <a:off x="633166" y="2283094"/>
            <a:ext cx="10925700" cy="4093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6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Cabe denunciação da lide?</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1ª C: NÃO </a:t>
            </a:r>
            <a:r>
              <a:rPr b="0" i="0" lang="pt-BR" sz="2000" u="none" cap="none" strike="noStrike">
                <a:solidFill>
                  <a:schemeClr val="lt1"/>
                </a:solidFill>
                <a:latin typeface="Century Gothic"/>
                <a:ea typeface="Century Gothic"/>
                <a:cs typeface="Century Gothic"/>
                <a:sym typeface="Century Gothic"/>
              </a:rPr>
              <a:t>(natureza diferente das responsabilidades) =&gt; ampliação da atividade cognitiva e atraso no processo, prejudicando o administrado (Súm. 50 do TJ-RJ)</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2ª C: SIM</a:t>
            </a:r>
            <a:r>
              <a:rPr b="0" i="0" lang="pt-BR" sz="2000" u="none" cap="none" strike="noStrike">
                <a:solidFill>
                  <a:schemeClr val="lt1"/>
                </a:solidFill>
                <a:latin typeface="Century Gothic"/>
                <a:ea typeface="Century Gothic"/>
                <a:cs typeface="Century Gothic"/>
                <a:sym typeface="Century Gothic"/>
              </a:rPr>
              <a:t>: o art. 37, §6º diz que o servidor responde em caso de dolo ou culpa, então caberia den. da lide (cabe para casos de regresso). Ademais, a resp. do Estado nem sempre é objetiva, e a denunciação traria economia processual.</a:t>
            </a:r>
            <a:endParaRPr/>
          </a:p>
          <a:p>
            <a:pPr indent="0" lvl="1" marL="457200" marR="0" rtl="0" algn="just">
              <a:spcBef>
                <a:spcPts val="0"/>
              </a:spcBef>
              <a:spcAft>
                <a:spcPts val="0"/>
              </a:spcAft>
              <a:buNone/>
            </a:pPr>
            <a:r>
              <a:t/>
            </a:r>
            <a:endParaRPr b="0" i="0" sz="2400" u="none" cap="none" strike="noStrike">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Responsabilização do Agente</a:t>
            </a:r>
            <a:endParaRPr/>
          </a:p>
        </p:txBody>
      </p:sp>
      <p:sp>
        <p:nvSpPr>
          <p:cNvPr id="203" name="Google Shape;203;p15"/>
          <p:cNvSpPr txBox="1"/>
          <p:nvPr/>
        </p:nvSpPr>
        <p:spPr>
          <a:xfrm>
            <a:off x="633166" y="3429000"/>
            <a:ext cx="10925666" cy="267765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Súmula 50 TJ-RJ </a:t>
            </a:r>
            <a:r>
              <a:rPr lang="pt-BR" sz="2400">
                <a:solidFill>
                  <a:schemeClr val="lt1"/>
                </a:solidFill>
                <a:latin typeface="Century Gothic"/>
                <a:ea typeface="Century Gothic"/>
                <a:cs typeface="Century Gothic"/>
                <a:sym typeface="Century Gothic"/>
              </a:rPr>
              <a:t>Em ação de indenização ajuizada em face de pessoa jurídica de Direito Público, </a:t>
            </a:r>
            <a:r>
              <a:rPr b="1" lang="pt-BR" sz="2400">
                <a:solidFill>
                  <a:schemeClr val="lt1"/>
                </a:solidFill>
                <a:latin typeface="Century Gothic"/>
                <a:ea typeface="Century Gothic"/>
                <a:cs typeface="Century Gothic"/>
                <a:sym typeface="Century Gothic"/>
              </a:rPr>
              <a:t>não se admite a denunciação da lide</a:t>
            </a:r>
            <a:r>
              <a:rPr lang="pt-BR" sz="2400">
                <a:solidFill>
                  <a:schemeClr val="lt1"/>
                </a:solidFill>
                <a:latin typeface="Century Gothic"/>
                <a:ea typeface="Century Gothic"/>
                <a:cs typeface="Century Gothic"/>
                <a:sym typeface="Century Gothic"/>
              </a:rPr>
              <a:t> ao seu agente ou a terceiro ( art. 37, § 6º, CF/88)."</a:t>
            </a:r>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sz="2400">
              <a:solidFill>
                <a:schemeClr val="lt1"/>
              </a:solidFill>
              <a:latin typeface="Century Gothic"/>
              <a:ea typeface="Century Gothic"/>
              <a:cs typeface="Century Gothic"/>
              <a:sym typeface="Century Gothic"/>
            </a:endParaRPr>
          </a:p>
          <a:p>
            <a:pPr indent="-133350" lvl="0" marL="285750" marR="0" rtl="0" algn="just">
              <a:spcBef>
                <a:spcPts val="0"/>
              </a:spcBef>
              <a:spcAft>
                <a:spcPts val="0"/>
              </a:spcAft>
              <a:buClr>
                <a:schemeClr val="lt1"/>
              </a:buClr>
              <a:buSzPts val="2400"/>
              <a:buFont typeface="Arial"/>
              <a:buNone/>
            </a:pPr>
            <a:r>
              <a:t/>
            </a:r>
            <a:endParaRPr sz="24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nvSpPr>
        <p:spPr>
          <a:xfrm>
            <a:off x="446526" y="3013501"/>
            <a:ext cx="1092566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A principal defesa do município: excludentes ou atenuantes de responsabilidade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txBox="1"/>
          <p:nvPr>
            <p:ph type="title"/>
          </p:nvPr>
        </p:nvSpPr>
        <p:spPr>
          <a:xfrm>
            <a:off x="631596" y="624761"/>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Excludentes</a:t>
            </a:r>
            <a:endParaRPr/>
          </a:p>
        </p:txBody>
      </p:sp>
      <p:sp>
        <p:nvSpPr>
          <p:cNvPr id="214" name="Google Shape;214;p17"/>
          <p:cNvSpPr txBox="1"/>
          <p:nvPr/>
        </p:nvSpPr>
        <p:spPr>
          <a:xfrm>
            <a:off x="631596" y="2828835"/>
            <a:ext cx="10925666" cy="120032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Culpa da vítima...</a:t>
            </a:r>
            <a:endParaRPr/>
          </a:p>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 de terceiros ou </a:t>
            </a:r>
            <a:endParaRPr/>
          </a:p>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 de fatos da natureza (força maior). </a:t>
            </a:r>
            <a:endParaRPr b="1" i="1" sz="2800">
              <a:solidFill>
                <a:schemeClr val="lt1"/>
              </a:solidFill>
              <a:latin typeface="Century Gothic"/>
              <a:ea typeface="Century Gothic"/>
              <a:cs typeface="Century Gothic"/>
              <a:sym typeface="Century Gothic"/>
            </a:endParaRPr>
          </a:p>
        </p:txBody>
      </p:sp>
      <p:sp>
        <p:nvSpPr>
          <p:cNvPr id="215" name="Google Shape;215;p17"/>
          <p:cNvSpPr/>
          <p:nvPr/>
        </p:nvSpPr>
        <p:spPr>
          <a:xfrm>
            <a:off x="-382195" y="4359459"/>
            <a:ext cx="11802709" cy="46166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1" i="0" lang="pt-BR" sz="2400" u="none" cap="none" strike="noStrike">
                <a:solidFill>
                  <a:srgbClr val="FFFF00"/>
                </a:solidFill>
                <a:latin typeface="Century Gothic"/>
                <a:ea typeface="Century Gothic"/>
                <a:cs typeface="Century Gothic"/>
                <a:sym typeface="Century Gothic"/>
              </a:rPr>
              <a:t>Fortuito INTERNO x EXTERNO</a:t>
            </a:r>
            <a:endParaRPr/>
          </a:p>
        </p:txBody>
      </p:sp>
      <p:sp>
        <p:nvSpPr>
          <p:cNvPr id="216" name="Google Shape;216;p17"/>
          <p:cNvSpPr txBox="1"/>
          <p:nvPr/>
        </p:nvSpPr>
        <p:spPr>
          <a:xfrm>
            <a:off x="783996" y="5262788"/>
            <a:ext cx="10925666"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2400">
                <a:solidFill>
                  <a:schemeClr val="lt1"/>
                </a:solidFill>
                <a:latin typeface="Century Gothic"/>
                <a:ea typeface="Century Gothic"/>
                <a:cs typeface="Century Gothic"/>
                <a:sym typeface="Century Gothic"/>
              </a:rPr>
              <a:t>E a culpa concorrente?</a:t>
            </a:r>
            <a:endParaRPr/>
          </a:p>
          <a:p>
            <a:pPr indent="0" lvl="0" marL="0" marR="0" rtl="0" algn="just">
              <a:spcBef>
                <a:spcPts val="0"/>
              </a:spcBef>
              <a:spcAft>
                <a:spcPts val="0"/>
              </a:spcAft>
              <a:buNone/>
            </a:pPr>
            <a:r>
              <a:rPr lang="pt-BR" sz="2400">
                <a:solidFill>
                  <a:schemeClr val="lt1"/>
                </a:solidFill>
                <a:latin typeface="Century Gothic"/>
                <a:ea typeface="Century Gothic"/>
                <a:cs typeface="Century Gothic"/>
                <a:sym typeface="Century Gothic"/>
              </a:rPr>
              <a:t>Não exclui a responsabilidade, mas atenua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nvSpPr>
        <p:spPr>
          <a:xfrm>
            <a:off x="446527" y="181957"/>
            <a:ext cx="10925666" cy="64940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SIMULADO</a:t>
            </a:r>
            <a:endParaRPr/>
          </a:p>
          <a:p>
            <a:pPr indent="0" lvl="0" marL="0" marR="0" rtl="0" algn="ctr">
              <a:spcBef>
                <a:spcPts val="0"/>
              </a:spcBef>
              <a:spcAft>
                <a:spcPts val="0"/>
              </a:spcAft>
              <a:buNone/>
            </a:pPr>
            <a:r>
              <a:t/>
            </a:r>
            <a:endParaRPr b="1" sz="2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Teobaldo caminhava pelas tranquilas ruas do Centro do Rio de Janeiro, quando de repente teve seu cordão de prata arrancado por um jovem que passava no local. Dois guardas municipais estavam próximos e presenciaram o episódio, enquanto exerciam atividade fiscalizatória em uma determinada calçada. </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Irresignado com a inação dos guardas municipais, Teobaldo ajuíza ação contra o Município do Rio de Janeiro, alegando responsabilidade civil objetiva diante da omissão do agentes públicos, notadamente diante do entendimento recente do STF no sentido de que as Guardas Municipais podem exercer atividade de segurança pública de caráter ostensivo.</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Na qualidade de Procurador do Município, apresente argumentos que poderiam ser suscitados em defesa do ente municipal.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nvSpPr>
        <p:spPr>
          <a:xfrm>
            <a:off x="509588" y="1474619"/>
            <a:ext cx="10925666" cy="4647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Possíveis argumentos:</a:t>
            </a:r>
            <a:endParaRPr/>
          </a:p>
          <a:p>
            <a:pPr indent="0" lvl="0" marL="0" marR="0" rtl="0" algn="ctr">
              <a:spcBef>
                <a:spcPts val="0"/>
              </a:spcBef>
              <a:spcAft>
                <a:spcPts val="0"/>
              </a:spcAft>
              <a:buNone/>
            </a:pPr>
            <a:r>
              <a:t/>
            </a:r>
            <a:endParaRPr b="1" sz="28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Ilegitimidade passiva, por conta da:</a:t>
            </a:r>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 atribuição do Estado</a:t>
            </a:r>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 PJ própria da guarda municipal</a:t>
            </a:r>
            <a:endParaRPr/>
          </a:p>
          <a:p>
            <a:pPr indent="-190500" lvl="0" marL="342900" marR="0" rtl="0" algn="just">
              <a:spcBef>
                <a:spcPts val="0"/>
              </a:spcBef>
              <a:spcAft>
                <a:spcPts val="0"/>
              </a:spcAft>
              <a:buClr>
                <a:schemeClr val="lt1"/>
              </a:buClr>
              <a:buSzPts val="2400"/>
              <a:buFont typeface="Century Gothic"/>
              <a:buNone/>
            </a:pPr>
            <a:r>
              <a:t/>
            </a:r>
            <a:endParaRPr b="1" sz="24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A resp. civil do caso de omissão é, em regra, subjetiva</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Ausência de omissão específica</a:t>
            </a:r>
            <a:endParaRPr/>
          </a:p>
          <a:p>
            <a:pPr indent="-190500" lvl="0" marL="342900" marR="0" rtl="0" algn="just">
              <a:spcBef>
                <a:spcPts val="0"/>
              </a:spcBef>
              <a:spcAft>
                <a:spcPts val="0"/>
              </a:spcAft>
              <a:buClr>
                <a:schemeClr val="lt1"/>
              </a:buClr>
              <a:buSzPts val="2400"/>
              <a:buFont typeface="Century Gothic"/>
              <a:buNone/>
            </a:pPr>
            <a:r>
              <a:t/>
            </a:r>
            <a:endParaRPr b="1" sz="24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Inaplicabilidade do Tema 656, pois os GMs estavam exercendo típica atividade fiscalizatória, e não atividade de segurança pública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Uma imagem contendo Texto&#10;&#10;O conteúdo gerado por IA pode estar incorreto." id="121" name="Google Shape;121;p2"/>
          <p:cNvPicPr preferRelativeResize="0"/>
          <p:nvPr/>
        </p:nvPicPr>
        <p:blipFill rotWithShape="1">
          <a:blip r:embed="rId3">
            <a:alphaModFix/>
          </a:blip>
          <a:srcRect b="0" l="0" r="0" t="0"/>
          <a:stretch/>
        </p:blipFill>
        <p:spPr>
          <a:xfrm>
            <a:off x="1506312" y="1221836"/>
            <a:ext cx="9179376" cy="48258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0"/>
          <p:cNvSpPr txBox="1"/>
          <p:nvPr/>
        </p:nvSpPr>
        <p:spPr>
          <a:xfrm>
            <a:off x="509588" y="1474619"/>
            <a:ext cx="10925666" cy="39087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Lembrar do Tema 656 do STF:</a:t>
            </a:r>
            <a:endParaRPr/>
          </a:p>
          <a:p>
            <a:pPr indent="0" lvl="0" marL="0" marR="0" rtl="0" algn="ctr">
              <a:spcBef>
                <a:spcPts val="0"/>
              </a:spcBef>
              <a:spcAft>
                <a:spcPts val="0"/>
              </a:spcAft>
              <a:buNone/>
            </a:pPr>
            <a:r>
              <a:t/>
            </a:r>
            <a:endParaRPr b="1" sz="28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400"/>
              <a:buFont typeface="Century Gothic"/>
              <a:buChar char="-"/>
            </a:pPr>
            <a:r>
              <a:rPr b="1" lang="pt-BR" sz="2400">
                <a:solidFill>
                  <a:schemeClr val="lt1"/>
                </a:solidFill>
                <a:latin typeface="Century Gothic"/>
                <a:ea typeface="Century Gothic"/>
                <a:cs typeface="Century Gothic"/>
                <a:sym typeface="Century Gothic"/>
              </a:rPr>
              <a:t>“É constitucional, no âmbito dos municípios, o exercício de ações de segurança urbana pelas guardas municipais, inclusive o policiamento ostensivo comunitário, </a:t>
            </a:r>
            <a:r>
              <a:rPr b="1" lang="pt-BR" sz="2400" u="sng">
                <a:solidFill>
                  <a:schemeClr val="lt1"/>
                </a:solidFill>
                <a:latin typeface="Century Gothic"/>
                <a:ea typeface="Century Gothic"/>
                <a:cs typeface="Century Gothic"/>
                <a:sym typeface="Century Gothic"/>
              </a:rPr>
              <a:t>respeitadas as atribuições dos demais órgãos de segurança pública previstas no artigo 144</a:t>
            </a:r>
            <a:r>
              <a:rPr b="1" lang="pt-BR" sz="2400">
                <a:solidFill>
                  <a:schemeClr val="lt1"/>
                </a:solidFill>
                <a:latin typeface="Century Gothic"/>
                <a:ea typeface="Century Gothic"/>
                <a:cs typeface="Century Gothic"/>
                <a:sym typeface="Century Gothic"/>
              </a:rPr>
              <a:t> da Constituição Federal e excluída qualquer atividade de polícia judiciária, sendo submetidas ao controle externo da atividade policial pelo Ministério Público, nos termos do artigo 129, inciso 7º, da Constituição Federal.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Tabela&#10;&#10;O conteúdo gerado por IA pode estar incorreto." id="236" name="Google Shape;236;p21"/>
          <p:cNvPicPr preferRelativeResize="0"/>
          <p:nvPr/>
        </p:nvPicPr>
        <p:blipFill rotWithShape="1">
          <a:blip r:embed="rId3">
            <a:alphaModFix/>
          </a:blip>
          <a:srcRect b="0" l="0" r="0" t="0"/>
          <a:stretch/>
        </p:blipFill>
        <p:spPr>
          <a:xfrm>
            <a:off x="866637" y="1448321"/>
            <a:ext cx="9923117" cy="44006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Texto&#10;&#10;O conteúdo gerado por IA pode estar incorreto." id="241" name="Google Shape;241;p22"/>
          <p:cNvPicPr preferRelativeResize="0"/>
          <p:nvPr/>
        </p:nvPicPr>
        <p:blipFill rotWithShape="1">
          <a:blip r:embed="rId3">
            <a:alphaModFix/>
          </a:blip>
          <a:srcRect b="0" l="0" r="0" t="0"/>
          <a:stretch/>
        </p:blipFill>
        <p:spPr>
          <a:xfrm>
            <a:off x="1589311" y="3233311"/>
            <a:ext cx="9238371" cy="2694524"/>
          </a:xfrm>
          <a:prstGeom prst="rect">
            <a:avLst/>
          </a:prstGeom>
          <a:noFill/>
          <a:ln>
            <a:noFill/>
          </a:ln>
        </p:spPr>
      </p:pic>
      <p:sp>
        <p:nvSpPr>
          <p:cNvPr id="242" name="Google Shape;242;p22"/>
          <p:cNvSpPr/>
          <p:nvPr/>
        </p:nvSpPr>
        <p:spPr>
          <a:xfrm>
            <a:off x="-411881" y="2271837"/>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ESPELHO:</a:t>
            </a:r>
            <a:endParaRPr b="1" sz="2000">
              <a:solidFill>
                <a:srgbClr val="F4949B"/>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p:nvPr/>
        </p:nvSpPr>
        <p:spPr>
          <a:xfrm>
            <a:off x="344864" y="0"/>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Aprofundando:</a:t>
            </a:r>
            <a:endParaRPr b="1" sz="2000">
              <a:solidFill>
                <a:srgbClr val="F4949B"/>
              </a:solidFill>
              <a:latin typeface="Century Gothic"/>
              <a:ea typeface="Century Gothic"/>
              <a:cs typeface="Century Gothic"/>
              <a:sym typeface="Century Gothic"/>
            </a:endParaRPr>
          </a:p>
        </p:txBody>
      </p:sp>
      <p:sp>
        <p:nvSpPr>
          <p:cNvPr id="248" name="Google Shape;248;p23"/>
          <p:cNvSpPr/>
          <p:nvPr/>
        </p:nvSpPr>
        <p:spPr>
          <a:xfrm>
            <a:off x="486754" y="652453"/>
            <a:ext cx="11502272" cy="62478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L13303, Art. 31. § 1º Para os fins do disposto no caput , considera-se que há:</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I - </a:t>
            </a:r>
            <a:r>
              <a:rPr b="1" lang="pt-BR" sz="2000" u="sng">
                <a:solidFill>
                  <a:schemeClr val="lt1"/>
                </a:solidFill>
                <a:latin typeface="Century Gothic"/>
                <a:ea typeface="Century Gothic"/>
                <a:cs typeface="Century Gothic"/>
                <a:sym typeface="Century Gothic"/>
              </a:rPr>
              <a:t>sobrepreço</a:t>
            </a:r>
            <a:r>
              <a:rPr b="1" lang="pt-BR" sz="2000">
                <a:solidFill>
                  <a:schemeClr val="lt1"/>
                </a:solidFill>
                <a:latin typeface="Century Gothic"/>
                <a:ea typeface="Century Gothic"/>
                <a:cs typeface="Century Gothic"/>
                <a:sym typeface="Century Gothic"/>
              </a:rPr>
              <a:t> quando os preços orçados para a licitação ou os preços contratados são expressivamente superiores aos preços referenciais de mercado, podendo referir-se ao valor unitário de um item, se a licitação ou a contratação for por preços unitários de serviço, ou ao valor global do objeto, se a licitação ou a contratação for por preço global ou por empreitada;</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II - </a:t>
            </a:r>
            <a:r>
              <a:rPr b="1" lang="pt-BR" sz="2000" u="sng">
                <a:solidFill>
                  <a:schemeClr val="lt1"/>
                </a:solidFill>
                <a:latin typeface="Century Gothic"/>
                <a:ea typeface="Century Gothic"/>
                <a:cs typeface="Century Gothic"/>
                <a:sym typeface="Century Gothic"/>
              </a:rPr>
              <a:t>superfaturamento</a:t>
            </a:r>
            <a:r>
              <a:rPr b="1" lang="pt-BR" sz="2000">
                <a:solidFill>
                  <a:schemeClr val="lt1"/>
                </a:solidFill>
                <a:latin typeface="Century Gothic"/>
                <a:ea typeface="Century Gothic"/>
                <a:cs typeface="Century Gothic"/>
                <a:sym typeface="Century Gothic"/>
              </a:rPr>
              <a:t> quando houver dano ao patrimônio da empresa pública ou da sociedade de economia mista caracterizado, por exemplo:</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 </a:t>
            </a:r>
            <a:r>
              <a:rPr b="1" lang="pt-BR" sz="2000" u="sng">
                <a:solidFill>
                  <a:schemeClr val="lt1"/>
                </a:solidFill>
                <a:latin typeface="Century Gothic"/>
                <a:ea typeface="Century Gothic"/>
                <a:cs typeface="Century Gothic"/>
                <a:sym typeface="Century Gothic"/>
              </a:rPr>
              <a:t>pela medição de quantidades superiores às efetivamente executadas ou fornecidas</a:t>
            </a:r>
            <a:r>
              <a:rPr b="1" lang="pt-BR" sz="2000">
                <a:solidFill>
                  <a:schemeClr val="lt1"/>
                </a:solidFill>
                <a:latin typeface="Century Gothic"/>
                <a:ea typeface="Century Gothic"/>
                <a:cs typeface="Century Gothic"/>
                <a:sym typeface="Century Gothic"/>
              </a:rPr>
              <a:t>;</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b) pela deficiência na execução de obras e serviços de engenharia que resulte em diminuição da qualidade, da vida útil ou da segurança;</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c) por alterações no orçamento de obras e de serviços de engenharia que causem o desequilíbrio econômico-financeiro do contrato em favor do contratado;</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d) por outras alterações de cláusulas financeiras que gerem recebimentos contratuais antecipados, distorção do cronograma físico-financeiro, prorrogação injustificada do prazo contratual com custos adicionais para a empresa pública ou a sociedade de economia mista ou reajuste irregular de preços.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p:nvPr/>
        </p:nvSpPr>
        <p:spPr>
          <a:xfrm>
            <a:off x="0" y="793466"/>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Aprofundando:</a:t>
            </a:r>
            <a:endParaRPr b="1" sz="2000">
              <a:solidFill>
                <a:srgbClr val="F4949B"/>
              </a:solidFill>
              <a:latin typeface="Century Gothic"/>
              <a:ea typeface="Century Gothic"/>
              <a:cs typeface="Century Gothic"/>
              <a:sym typeface="Century Gothic"/>
            </a:endParaRPr>
          </a:p>
        </p:txBody>
      </p:sp>
      <p:sp>
        <p:nvSpPr>
          <p:cNvPr id="254" name="Google Shape;254;p24"/>
          <p:cNvSpPr/>
          <p:nvPr/>
        </p:nvSpPr>
        <p:spPr>
          <a:xfrm>
            <a:off x="344864" y="1740273"/>
            <a:ext cx="11502272" cy="470898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L14133, Art. 6º, LVI - </a:t>
            </a:r>
            <a:r>
              <a:rPr b="1" lang="pt-BR" sz="2000" u="sng">
                <a:solidFill>
                  <a:schemeClr val="lt1"/>
                </a:solidFill>
                <a:latin typeface="Century Gothic"/>
                <a:ea typeface="Century Gothic"/>
                <a:cs typeface="Century Gothic"/>
                <a:sym typeface="Century Gothic"/>
              </a:rPr>
              <a:t>sobrepreço</a:t>
            </a:r>
            <a:r>
              <a:rPr b="1" lang="pt-BR" sz="2000">
                <a:solidFill>
                  <a:schemeClr val="lt1"/>
                </a:solidFill>
                <a:latin typeface="Century Gothic"/>
                <a:ea typeface="Century Gothic"/>
                <a:cs typeface="Century Gothic"/>
                <a:sym typeface="Century Gothic"/>
              </a:rPr>
              <a:t>: preço orçado para licitação ou contratado em valor expressivamente superior aos preços referenciais de mercado, seja de apenas 1 (um) item, se a licitação ou a contratação for por preços unitários de serviço, seja do valor global do objeto, se a licitação ou a contratação for por tarefa, empreitada por preço global ou empreitada integral, semi-integrada ou integrada;</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LVII - </a:t>
            </a:r>
            <a:r>
              <a:rPr b="1" lang="pt-BR" sz="2000" u="sng">
                <a:solidFill>
                  <a:schemeClr val="lt1"/>
                </a:solidFill>
                <a:latin typeface="Century Gothic"/>
                <a:ea typeface="Century Gothic"/>
                <a:cs typeface="Century Gothic"/>
                <a:sym typeface="Century Gothic"/>
              </a:rPr>
              <a:t>superfaturamento</a:t>
            </a:r>
            <a:r>
              <a:rPr b="1" lang="pt-BR" sz="2000">
                <a:solidFill>
                  <a:schemeClr val="lt1"/>
                </a:solidFill>
                <a:latin typeface="Century Gothic"/>
                <a:ea typeface="Century Gothic"/>
                <a:cs typeface="Century Gothic"/>
                <a:sym typeface="Century Gothic"/>
              </a:rPr>
              <a:t>: dano provocado ao patrimônio da Administração, caracterizado, entre outras situações, por:</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 medição de quantidades superiores às efetivamente executadas ou fornecidas;</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b) deficiência na execução de obras e de serviços de engenharia que resulte em diminuição da sua qualidade, vida útil ou segurança;</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p:nvPr/>
        </p:nvSpPr>
        <p:spPr>
          <a:xfrm>
            <a:off x="0" y="793466"/>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Aprofundando:</a:t>
            </a:r>
            <a:endParaRPr b="1" sz="2000">
              <a:solidFill>
                <a:srgbClr val="F4949B"/>
              </a:solidFill>
              <a:latin typeface="Century Gothic"/>
              <a:ea typeface="Century Gothic"/>
              <a:cs typeface="Century Gothic"/>
              <a:sym typeface="Century Gothic"/>
            </a:endParaRPr>
          </a:p>
        </p:txBody>
      </p:sp>
      <p:sp>
        <p:nvSpPr>
          <p:cNvPr id="260" name="Google Shape;260;p25"/>
          <p:cNvSpPr/>
          <p:nvPr/>
        </p:nvSpPr>
        <p:spPr>
          <a:xfrm>
            <a:off x="344864" y="2071349"/>
            <a:ext cx="11502272"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Constatado superfaturamento, é legítima a compensação de débitos e créditos existentes entre o órgão contratante e a empresa contratada, diante de indiscutível existência de dívidas recíprocas e das dificuldades inerentes ao processo de reparação de dano ao erário, com fundamento no art. 54 da Lei 8.666/1993, que prevê a aplicação supletiva de normas do direito privado aos contratos administrativos, como é o caso do instituto da compensação, constante do art. 368 do Código Civil.</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(TCU, Acórdão 2218/2023-Plenário)</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L14133, Art. 89. Os contratos de que trata esta Lei regular-se-ão pelas suas cláusulas e pelos preceitos de direito público, e a eles serão aplicados, supletivamente, os princípios da teoria geral dos contratos e as disposições de direito privado.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266" name="Google Shape;266;p26"/>
          <p:cNvSpPr/>
          <p:nvPr/>
        </p:nvSpPr>
        <p:spPr>
          <a:xfrm>
            <a:off x="344864" y="2066885"/>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Introdução:</a:t>
            </a:r>
            <a:endParaRPr b="1" sz="2000">
              <a:solidFill>
                <a:srgbClr val="F4949B"/>
              </a:solidFill>
              <a:latin typeface="Century Gothic"/>
              <a:ea typeface="Century Gothic"/>
              <a:cs typeface="Century Gothic"/>
              <a:sym typeface="Century Gothic"/>
            </a:endParaRPr>
          </a:p>
        </p:txBody>
      </p:sp>
      <p:sp>
        <p:nvSpPr>
          <p:cNvPr id="267" name="Google Shape;267;p26"/>
          <p:cNvSpPr/>
          <p:nvPr/>
        </p:nvSpPr>
        <p:spPr>
          <a:xfrm>
            <a:off x="344864" y="2886442"/>
            <a:ext cx="11502272" cy="83099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Duas vertentes amplas de transformação no direito administrativo contemporâneo: </a:t>
            </a:r>
            <a:endParaRPr b="1" sz="2000">
              <a:solidFill>
                <a:srgbClr val="FFFF00"/>
              </a:solidFill>
              <a:latin typeface="Century Gothic"/>
              <a:ea typeface="Century Gothic"/>
              <a:cs typeface="Century Gothic"/>
              <a:sym typeface="Century Gothic"/>
            </a:endParaRPr>
          </a:p>
        </p:txBody>
      </p:sp>
      <p:sp>
        <p:nvSpPr>
          <p:cNvPr id="268" name="Google Shape;268;p26"/>
          <p:cNvSpPr/>
          <p:nvPr/>
        </p:nvSpPr>
        <p:spPr>
          <a:xfrm>
            <a:off x="444630" y="5719227"/>
            <a:ext cx="11502272" cy="113877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FFFF00"/>
              </a:buClr>
              <a:buSzPts val="2400"/>
              <a:buFont typeface="Arial"/>
              <a:buChar char="•"/>
            </a:pPr>
            <a:r>
              <a:rPr b="1" lang="pt-BR" sz="2400">
                <a:solidFill>
                  <a:srgbClr val="FFFF00"/>
                </a:solidFill>
                <a:latin typeface="Century Gothic"/>
                <a:ea typeface="Century Gothic"/>
                <a:cs typeface="Century Gothic"/>
                <a:sym typeface="Century Gothic"/>
              </a:rPr>
              <a:t>2 - Giro pragmático: </a:t>
            </a:r>
            <a:r>
              <a:rPr b="1" lang="pt-BR" sz="2400">
                <a:solidFill>
                  <a:schemeClr val="lt1"/>
                </a:solidFill>
                <a:latin typeface="Century Gothic"/>
                <a:ea typeface="Century Gothic"/>
                <a:cs typeface="Century Gothic"/>
                <a:sym typeface="Century Gothic"/>
              </a:rPr>
              <a:t>postura metodológica antifundacionalista, contextualista e consequencialista</a:t>
            </a:r>
            <a:endParaRPr b="1" sz="1200">
              <a:solidFill>
                <a:srgbClr val="0C0C0C"/>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000">
              <a:solidFill>
                <a:srgbClr val="A7F3C5"/>
              </a:solidFill>
              <a:latin typeface="Century Gothic"/>
              <a:ea typeface="Century Gothic"/>
              <a:cs typeface="Century Gothic"/>
              <a:sym typeface="Century Gothic"/>
            </a:endParaRPr>
          </a:p>
        </p:txBody>
      </p:sp>
      <p:sp>
        <p:nvSpPr>
          <p:cNvPr id="269" name="Google Shape;269;p26"/>
          <p:cNvSpPr/>
          <p:nvPr/>
        </p:nvSpPr>
        <p:spPr>
          <a:xfrm>
            <a:off x="344864" y="3717439"/>
            <a:ext cx="10758964" cy="193899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FFFF00"/>
              </a:buClr>
              <a:buSzPts val="2400"/>
              <a:buFont typeface="Arial"/>
              <a:buChar char="•"/>
            </a:pPr>
            <a:r>
              <a:rPr b="1" lang="pt-BR" sz="2400">
                <a:solidFill>
                  <a:srgbClr val="FFFF00"/>
                </a:solidFill>
                <a:latin typeface="Century Gothic"/>
                <a:ea typeface="Century Gothic"/>
                <a:cs typeface="Century Gothic"/>
                <a:sym typeface="Century Gothic"/>
              </a:rPr>
              <a:t>1 - Giro democrático-constitucional: </a:t>
            </a:r>
            <a:r>
              <a:rPr b="1" lang="pt-BR" sz="2400">
                <a:solidFill>
                  <a:schemeClr val="lt1"/>
                </a:solidFill>
                <a:latin typeface="Century Gothic"/>
                <a:ea typeface="Century Gothic"/>
                <a:cs typeface="Century Gothic"/>
                <a:sym typeface="Century Gothic"/>
              </a:rPr>
              <a:t>elevação dos sistemas democrático e de direitos fundamentais à condição de fundamentos de legitimidade e elementos estruturantes do direito administrativo contemporâneo -&gt; </a:t>
            </a:r>
            <a:r>
              <a:rPr b="1" i="1" lang="pt-BR" sz="2400">
                <a:solidFill>
                  <a:schemeClr val="lt1"/>
                </a:solidFill>
                <a:latin typeface="Century Gothic"/>
                <a:ea typeface="Century Gothic"/>
                <a:cs typeface="Century Gothic"/>
                <a:sym typeface="Century Gothic"/>
              </a:rPr>
              <a:t>elevação das bases axiológicas da disciplina ao nível constitucional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275" name="Google Shape;275;p27"/>
          <p:cNvSpPr/>
          <p:nvPr/>
        </p:nvSpPr>
        <p:spPr>
          <a:xfrm>
            <a:off x="344864" y="2290139"/>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Introdução:</a:t>
            </a:r>
            <a:endParaRPr b="1" sz="2000">
              <a:solidFill>
                <a:srgbClr val="F4949B"/>
              </a:solidFill>
              <a:latin typeface="Century Gothic"/>
              <a:ea typeface="Century Gothic"/>
              <a:cs typeface="Century Gothic"/>
              <a:sym typeface="Century Gothic"/>
            </a:endParaRPr>
          </a:p>
        </p:txBody>
      </p:sp>
      <p:sp>
        <p:nvSpPr>
          <p:cNvPr id="276" name="Google Shape;276;p27"/>
          <p:cNvSpPr/>
          <p:nvPr/>
        </p:nvSpPr>
        <p:spPr>
          <a:xfrm>
            <a:off x="444630" y="3038338"/>
            <a:ext cx="11502272" cy="304698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2.1 - Antifundacionalismo: desprendimento de dogmas irrefutáveis (Ex supremacia do interesse público)</a:t>
            </a:r>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2.2 – Contextualismo: análise dos contextos concretos e da realidade fática específica de cada caso.</a:t>
            </a:r>
            <a:endParaRPr/>
          </a:p>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2.3 – Consequencialismo: ligação intensa com as consequências e resultados práticos de um modelo ou solução normativa/judicial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282" name="Google Shape;282;p28"/>
          <p:cNvSpPr/>
          <p:nvPr/>
        </p:nvSpPr>
        <p:spPr>
          <a:xfrm>
            <a:off x="260888" y="2049293"/>
            <a:ext cx="11502272" cy="452431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Reforma da LINDB (Lei 13655/18)</a:t>
            </a:r>
            <a:endParaRPr/>
          </a:p>
          <a:p>
            <a:pPr indent="-171450" lvl="0" marL="285750" marR="0" rtl="0" algn="just">
              <a:spcBef>
                <a:spcPts val="0"/>
              </a:spcBef>
              <a:spcAft>
                <a:spcPts val="0"/>
              </a:spcAft>
              <a:buClr>
                <a:schemeClr val="lt1"/>
              </a:buClr>
              <a:buSzPts val="1800"/>
              <a:buFont typeface="Arial"/>
              <a:buNone/>
            </a:pPr>
            <a:r>
              <a:t/>
            </a:r>
            <a:endParaRPr b="1" sz="18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400"/>
              <a:buFont typeface="Arial"/>
              <a:buChar char="•"/>
            </a:pPr>
            <a:r>
              <a:rPr b="1" lang="pt-BR" sz="1400">
                <a:solidFill>
                  <a:schemeClr val="lt1"/>
                </a:solidFill>
                <a:latin typeface="Century Gothic"/>
                <a:ea typeface="Century Gothic"/>
                <a:cs typeface="Century Gothic"/>
                <a:sym typeface="Century Gothic"/>
              </a:rPr>
              <a:t>Art. 20.  Nas esferas administrativa, controladora e judicial, não se decidirá com base em valores jurídicos abstratos sem que sejam consideradas as </a:t>
            </a:r>
            <a:r>
              <a:rPr b="1" lang="pt-BR" sz="1400" u="sng">
                <a:solidFill>
                  <a:schemeClr val="lt1"/>
                </a:solidFill>
                <a:latin typeface="Century Gothic"/>
                <a:ea typeface="Century Gothic"/>
                <a:cs typeface="Century Gothic"/>
                <a:sym typeface="Century Gothic"/>
              </a:rPr>
              <a:t>consequências práticas da decisão</a:t>
            </a:r>
            <a:r>
              <a:rPr b="1" lang="pt-BR" sz="1400">
                <a:solidFill>
                  <a:schemeClr val="lt1"/>
                </a:solidFill>
                <a:latin typeface="Century Gothic"/>
                <a:ea typeface="Century Gothic"/>
                <a:cs typeface="Century Gothic"/>
                <a:sym typeface="Century Gothic"/>
              </a:rPr>
              <a:t>.                    (Incluído pela Lei nº 13.655, de 2018)     (Regulamento)</a:t>
            </a:r>
            <a:endParaRPr/>
          </a:p>
          <a:p>
            <a:pPr indent="-196850" lvl="0" marL="285750" marR="0" rtl="0" algn="just">
              <a:spcBef>
                <a:spcPts val="0"/>
              </a:spcBef>
              <a:spcAft>
                <a:spcPts val="0"/>
              </a:spcAft>
              <a:buClr>
                <a:schemeClr val="lt1"/>
              </a:buClr>
              <a:buSzPts val="1400"/>
              <a:buFont typeface="Arial"/>
              <a:buNone/>
            </a:pPr>
            <a:r>
              <a:t/>
            </a:r>
            <a:endParaRPr b="1" sz="1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400"/>
              <a:buFont typeface="Arial"/>
              <a:buChar char="•"/>
            </a:pPr>
            <a:r>
              <a:rPr b="1" lang="pt-BR" sz="1400">
                <a:solidFill>
                  <a:schemeClr val="lt1"/>
                </a:solidFill>
                <a:latin typeface="Century Gothic"/>
                <a:ea typeface="Century Gothic"/>
                <a:cs typeface="Century Gothic"/>
                <a:sym typeface="Century Gothic"/>
              </a:rPr>
              <a:t>Parágrafo único. A motivação demonstrará a necessidade e a adequação da medida imposta ou da invalidação de ato, contrato, ajuste, processo ou norma administrativa, inclusive em face das possíveis alternativas.              (Incluído pela Lei nº 13.655, de 2018)</a:t>
            </a:r>
            <a:endParaRPr/>
          </a:p>
          <a:p>
            <a:pPr indent="-196850" lvl="0" marL="285750" marR="0" rtl="0" algn="just">
              <a:spcBef>
                <a:spcPts val="0"/>
              </a:spcBef>
              <a:spcAft>
                <a:spcPts val="0"/>
              </a:spcAft>
              <a:buClr>
                <a:schemeClr val="lt1"/>
              </a:buClr>
              <a:buSzPts val="1400"/>
              <a:buFont typeface="Arial"/>
              <a:buNone/>
            </a:pPr>
            <a:r>
              <a:t/>
            </a:r>
            <a:endParaRPr b="1" sz="1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400"/>
              <a:buFont typeface="Arial"/>
              <a:buChar char="•"/>
            </a:pPr>
            <a:r>
              <a:rPr b="1" lang="pt-BR" sz="1400">
                <a:solidFill>
                  <a:schemeClr val="lt1"/>
                </a:solidFill>
                <a:latin typeface="Century Gothic"/>
                <a:ea typeface="Century Gothic"/>
                <a:cs typeface="Century Gothic"/>
                <a:sym typeface="Century Gothic"/>
              </a:rPr>
              <a:t>Art. 21.  A decisão que, nas esferas administrativa, controladora ou judicial, decretar a invalidação de ato, contrato, ajuste, processo ou norma administrativa deverá indicar de modo expresso suas </a:t>
            </a:r>
            <a:r>
              <a:rPr b="1" lang="pt-BR" sz="1400" u="sng">
                <a:solidFill>
                  <a:schemeClr val="lt1"/>
                </a:solidFill>
                <a:latin typeface="Century Gothic"/>
                <a:ea typeface="Century Gothic"/>
                <a:cs typeface="Century Gothic"/>
                <a:sym typeface="Century Gothic"/>
              </a:rPr>
              <a:t>consequências jurídicas e administrativas</a:t>
            </a:r>
            <a:r>
              <a:rPr b="1" lang="pt-BR" sz="1400">
                <a:solidFill>
                  <a:schemeClr val="lt1"/>
                </a:solidFill>
                <a:latin typeface="Century Gothic"/>
                <a:ea typeface="Century Gothic"/>
                <a:cs typeface="Century Gothic"/>
                <a:sym typeface="Century Gothic"/>
              </a:rPr>
              <a:t>.                        (Incluído pela Lei nº 13.655, de 2018)     (Regulamento)</a:t>
            </a:r>
            <a:endParaRPr/>
          </a:p>
          <a:p>
            <a:pPr indent="-196850" lvl="0" marL="285750" marR="0" rtl="0" algn="just">
              <a:spcBef>
                <a:spcPts val="0"/>
              </a:spcBef>
              <a:spcAft>
                <a:spcPts val="0"/>
              </a:spcAft>
              <a:buClr>
                <a:schemeClr val="lt1"/>
              </a:buClr>
              <a:buSzPts val="1400"/>
              <a:buFont typeface="Arial"/>
              <a:buNone/>
            </a:pPr>
            <a:r>
              <a:t/>
            </a:r>
            <a:endParaRPr b="1" sz="1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400"/>
              <a:buFont typeface="Arial"/>
              <a:buChar char="•"/>
            </a:pPr>
            <a:r>
              <a:rPr b="1" lang="pt-BR" sz="1400">
                <a:solidFill>
                  <a:schemeClr val="lt1"/>
                </a:solidFill>
                <a:latin typeface="Century Gothic"/>
                <a:ea typeface="Century Gothic"/>
                <a:cs typeface="Century Gothic"/>
                <a:sym typeface="Century Gothic"/>
              </a:rPr>
              <a:t>Parágrafo único.  A decisão a que se refere o caput deste artigo deverá, quando for o caso, indicar as condições para que a regularização ocorra de modo proporcional e equânime e sem prejuízo aos interesses gerais, não se podendo impor aos sujeitos atingidos ônus ou perdas que, em função das peculiaridades do caso, sejam anormais ou excessivos.                      (Incluído pela Lei nº 13.655, de 2018)</a:t>
            </a:r>
            <a:endParaRPr/>
          </a:p>
          <a:p>
            <a:pPr indent="-196850" lvl="0" marL="285750" marR="0" rtl="0" algn="just">
              <a:spcBef>
                <a:spcPts val="0"/>
              </a:spcBef>
              <a:spcAft>
                <a:spcPts val="0"/>
              </a:spcAft>
              <a:buClr>
                <a:schemeClr val="lt1"/>
              </a:buClr>
              <a:buSzPts val="1400"/>
              <a:buFont typeface="Arial"/>
              <a:buNone/>
            </a:pPr>
            <a:r>
              <a:t/>
            </a:r>
            <a:endParaRPr b="1" sz="1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400"/>
              <a:buFont typeface="Arial"/>
              <a:buChar char="•"/>
            </a:pPr>
            <a:r>
              <a:rPr b="1" lang="pt-BR" sz="1400">
                <a:solidFill>
                  <a:schemeClr val="lt1"/>
                </a:solidFill>
                <a:latin typeface="Century Gothic"/>
                <a:ea typeface="Century Gothic"/>
                <a:cs typeface="Century Gothic"/>
                <a:sym typeface="Century Gothic"/>
              </a:rPr>
              <a:t>Art. 22.  Na interpretação de normas sobre gestão pública, serão considerados os </a:t>
            </a:r>
            <a:r>
              <a:rPr b="1" lang="pt-BR" sz="1400" u="sng">
                <a:solidFill>
                  <a:schemeClr val="lt1"/>
                </a:solidFill>
                <a:latin typeface="Century Gothic"/>
                <a:ea typeface="Century Gothic"/>
                <a:cs typeface="Century Gothic"/>
                <a:sym typeface="Century Gothic"/>
              </a:rPr>
              <a:t>obstáculos e as dificuldades reais </a:t>
            </a:r>
            <a:r>
              <a:rPr b="1" lang="pt-BR" sz="1400">
                <a:solidFill>
                  <a:schemeClr val="lt1"/>
                </a:solidFill>
                <a:latin typeface="Century Gothic"/>
                <a:ea typeface="Century Gothic"/>
                <a:cs typeface="Century Gothic"/>
                <a:sym typeface="Century Gothic"/>
              </a:rPr>
              <a:t>do gestor e as exigências das políticas públicas a seu cargo, sem prejuízo dos direitos dos administrados.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288" name="Google Shape;288;p29"/>
          <p:cNvSpPr/>
          <p:nvPr/>
        </p:nvSpPr>
        <p:spPr>
          <a:xfrm>
            <a:off x="260888" y="2049293"/>
            <a:ext cx="11502272" cy="4401205"/>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realidade</a:t>
            </a:r>
            <a:r>
              <a:rPr b="1" lang="pt-BR" sz="2000">
                <a:solidFill>
                  <a:schemeClr val="lt1"/>
                </a:solidFill>
                <a:latin typeface="Century Gothic"/>
                <a:ea typeface="Century Gothic"/>
                <a:cs typeface="Century Gothic"/>
                <a:sym typeface="Century Gothic"/>
              </a:rPr>
              <a:t>:</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 princípio da realidade, segundo o qual “o Direito volta-se à convivência real entre os homens e todos os atos partem do pressuposto de que os fatos que sustentam suas normas e demarcam seus objetivos são verdadeiros”, de modo que “não comporta fantasias; o irreal tanto não pode ser a fundamentação de um ato administrativo quanto não pode ser o seu objetivo”. Em outros termos, </a:t>
            </a:r>
            <a:r>
              <a:rPr b="1" lang="pt-BR" sz="1600" u="sng">
                <a:solidFill>
                  <a:schemeClr val="lt1"/>
                </a:solidFill>
                <a:latin typeface="Century Gothic"/>
                <a:ea typeface="Century Gothic"/>
                <a:cs typeface="Century Gothic"/>
                <a:sym typeface="Century Gothic"/>
              </a:rPr>
              <a:t>o intérprete deve considerar as circunstâncias reais da Administração Pública.</a:t>
            </a:r>
            <a:endParaRPr/>
          </a:p>
          <a:p>
            <a:pPr indent="-184150" lvl="0" marL="285750" marR="0" rtl="0" algn="just">
              <a:spcBef>
                <a:spcPts val="0"/>
              </a:spcBef>
              <a:spcAft>
                <a:spcPts val="0"/>
              </a:spcAft>
              <a:buClr>
                <a:schemeClr val="lt1"/>
              </a:buClr>
              <a:buSzPts val="1600"/>
              <a:buFont typeface="Arial"/>
              <a:buNone/>
            </a:pPr>
            <a:r>
              <a:t/>
            </a:r>
            <a:endParaRPr b="1" sz="16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O direito positivo consagra tal perspectiva. Aplica-se, aqui, o artigo 22 da LINDB, segundo o qual: “na interpretação de normas sobre gestão pública, serão considerados os obstáculos e as dificuldades reais do gestor e as exigências das políticas públicas a seu cargo, sem prejuízo dos direitos dos administrados”. De fato, </a:t>
            </a:r>
            <a:r>
              <a:rPr b="1" lang="pt-BR" sz="1600" u="sng">
                <a:solidFill>
                  <a:schemeClr val="lt1"/>
                </a:solidFill>
                <a:latin typeface="Century Gothic"/>
                <a:ea typeface="Century Gothic"/>
                <a:cs typeface="Century Gothic"/>
                <a:sym typeface="Century Gothic"/>
              </a:rPr>
              <a:t>o dispositivo prescreve perspectiva mais realista e contextualizada na interpretação de normas sobre gestão pública. Demanda-se do intérprete maior atenção às circunstâncias fáticas e jurídicas que impactam a atuação administrativa e podem limitá-la.</a:t>
            </a:r>
            <a:r>
              <a:rPr b="1" lang="pt-BR" sz="1600">
                <a:solidFill>
                  <a:schemeClr val="lt1"/>
                </a:solidFill>
                <a:latin typeface="Century Gothic"/>
                <a:ea typeface="Century Gothic"/>
                <a:cs typeface="Century Gothic"/>
                <a:sym typeface="Century Gothic"/>
              </a:rPr>
              <a:t> Tem-se aqui uma perspectiva necessariamente contextualista, para usar a linguagem do pragmatismo jurídico6. Uma percepção de que o contexto importa e o direito não é capaz de mudar situações imutáveis. Pré-compreensões e premissas teóricas devem ser aptas a algum nível de ajuste diante da interação inexorável das relações travadas na vida real”. (Parecer nº 01/2023-ARCY)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127" name="Google Shape;127;p3"/>
          <p:cNvSpPr/>
          <p:nvPr/>
        </p:nvSpPr>
        <p:spPr>
          <a:xfrm>
            <a:off x="344864" y="2066885"/>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pt-BR" sz="2400" u="sng" cap="none" strike="noStrike">
                <a:solidFill>
                  <a:schemeClr val="lt1"/>
                </a:solidFill>
                <a:latin typeface="Century Gothic"/>
                <a:ea typeface="Century Gothic"/>
                <a:cs typeface="Century Gothic"/>
                <a:sym typeface="Century Gothic"/>
              </a:rPr>
              <a:t>ESPELHO:</a:t>
            </a:r>
            <a:endParaRPr b="1" i="0" sz="2000" u="none" cap="none" strike="noStrike">
              <a:solidFill>
                <a:srgbClr val="F4949B"/>
              </a:solidFill>
              <a:latin typeface="Century Gothic"/>
              <a:ea typeface="Century Gothic"/>
              <a:cs typeface="Century Gothic"/>
              <a:sym typeface="Century Gothic"/>
            </a:endParaRPr>
          </a:p>
        </p:txBody>
      </p:sp>
      <p:pic>
        <p:nvPicPr>
          <p:cNvPr descr="Tela de celular com texto preto sobre fundo branco&#10;&#10;O conteúdo gerado por IA pode estar incorreto." id="128" name="Google Shape;128;p3"/>
          <p:cNvPicPr preferRelativeResize="0"/>
          <p:nvPr/>
        </p:nvPicPr>
        <p:blipFill rotWithShape="1">
          <a:blip r:embed="rId3">
            <a:alphaModFix/>
          </a:blip>
          <a:srcRect b="0" l="0" r="0" t="0"/>
          <a:stretch/>
        </p:blipFill>
        <p:spPr>
          <a:xfrm>
            <a:off x="1868903" y="2970407"/>
            <a:ext cx="8992559" cy="31937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294" name="Google Shape;294;p30"/>
          <p:cNvSpPr/>
          <p:nvPr/>
        </p:nvSpPr>
        <p:spPr>
          <a:xfrm>
            <a:off x="2802023" y="2249981"/>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Supremacia do Interesse público</a:t>
            </a:r>
            <a:endParaRPr b="1" sz="1800" u="sng">
              <a:solidFill>
                <a:srgbClr val="FFFF00"/>
              </a:solidFill>
              <a:latin typeface="Century Gothic"/>
              <a:ea typeface="Century Gothic"/>
              <a:cs typeface="Century Gothic"/>
              <a:sym typeface="Century Gothic"/>
            </a:endParaRPr>
          </a:p>
        </p:txBody>
      </p:sp>
      <p:sp>
        <p:nvSpPr>
          <p:cNvPr id="295" name="Google Shape;295;p30"/>
          <p:cNvSpPr/>
          <p:nvPr/>
        </p:nvSpPr>
        <p:spPr>
          <a:xfrm>
            <a:off x="344864" y="3100536"/>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Doutrina clássica: interesses primários X secundários (RENATO ALESSI)</a:t>
            </a:r>
            <a:endParaRPr/>
          </a:p>
        </p:txBody>
      </p:sp>
      <p:sp>
        <p:nvSpPr>
          <p:cNvPr id="296" name="Google Shape;296;p30"/>
          <p:cNvSpPr/>
          <p:nvPr/>
        </p:nvSpPr>
        <p:spPr>
          <a:xfrm>
            <a:off x="344864" y="3951092"/>
            <a:ext cx="11502272"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Century Gothic"/>
              <a:buChar char="-"/>
            </a:pPr>
            <a:r>
              <a:rPr b="1" lang="pt-BR" sz="1800" u="sng">
                <a:solidFill>
                  <a:schemeClr val="lt1"/>
                </a:solidFill>
                <a:latin typeface="Century Gothic"/>
                <a:ea typeface="Century Gothic"/>
                <a:cs typeface="Century Gothic"/>
                <a:sym typeface="Century Gothic"/>
              </a:rPr>
              <a:t>Primário</a:t>
            </a:r>
            <a:r>
              <a:rPr b="1" lang="pt-BR" sz="1800">
                <a:solidFill>
                  <a:schemeClr val="lt1"/>
                </a:solidFill>
                <a:latin typeface="Century Gothic"/>
                <a:ea typeface="Century Gothic"/>
                <a:cs typeface="Century Gothic"/>
                <a:sym typeface="Century Gothic"/>
              </a:rPr>
              <a:t>: satisfação de necessidades coletivas</a:t>
            </a:r>
            <a:endParaRPr/>
          </a:p>
          <a:p>
            <a:pPr indent="-171450" lvl="0" marL="285750" marR="0" rtl="0" algn="just">
              <a:spcBef>
                <a:spcPts val="0"/>
              </a:spcBef>
              <a:spcAft>
                <a:spcPts val="0"/>
              </a:spcAft>
              <a:buClr>
                <a:schemeClr val="lt1"/>
              </a:buClr>
              <a:buSzPts val="1800"/>
              <a:buFont typeface="Century Gothic"/>
              <a:buNone/>
            </a:pPr>
            <a:r>
              <a:t/>
            </a:r>
            <a:endParaRPr b="1" sz="18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800"/>
              <a:buFont typeface="Century Gothic"/>
              <a:buChar char="-"/>
            </a:pPr>
            <a:r>
              <a:rPr b="1" lang="pt-BR" sz="1800" u="sng">
                <a:solidFill>
                  <a:schemeClr val="lt1"/>
                </a:solidFill>
                <a:latin typeface="Century Gothic"/>
                <a:ea typeface="Century Gothic"/>
                <a:cs typeface="Century Gothic"/>
                <a:sym typeface="Century Gothic"/>
              </a:rPr>
              <a:t>Secundário</a:t>
            </a:r>
            <a:r>
              <a:rPr b="1" lang="pt-BR" sz="1800">
                <a:solidFill>
                  <a:schemeClr val="lt1"/>
                </a:solidFill>
                <a:latin typeface="Century Gothic"/>
                <a:ea typeface="Century Gothic"/>
                <a:cs typeface="Century Gothic"/>
                <a:sym typeface="Century Gothic"/>
              </a:rPr>
              <a:t>: interesse do próprio Estado, enquanto sujeito de direitos e obrigações</a:t>
            </a:r>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02" name="Google Shape;302;p31"/>
          <p:cNvSpPr/>
          <p:nvPr/>
        </p:nvSpPr>
        <p:spPr>
          <a:xfrm>
            <a:off x="2802023" y="2249981"/>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Supremacia do Interesse público</a:t>
            </a:r>
            <a:endParaRPr b="1" sz="1800" u="sng">
              <a:solidFill>
                <a:srgbClr val="FFFF00"/>
              </a:solidFill>
              <a:latin typeface="Century Gothic"/>
              <a:ea typeface="Century Gothic"/>
              <a:cs typeface="Century Gothic"/>
              <a:sym typeface="Century Gothic"/>
            </a:endParaRPr>
          </a:p>
        </p:txBody>
      </p:sp>
      <p:sp>
        <p:nvSpPr>
          <p:cNvPr id="303" name="Google Shape;303;p31"/>
          <p:cNvSpPr/>
          <p:nvPr/>
        </p:nvSpPr>
        <p:spPr>
          <a:xfrm>
            <a:off x="344864" y="3088564"/>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Doutrina contemporânea: </a:t>
            </a:r>
            <a:endParaRPr/>
          </a:p>
        </p:txBody>
      </p:sp>
      <p:sp>
        <p:nvSpPr>
          <p:cNvPr id="304" name="Google Shape;304;p31"/>
          <p:cNvSpPr/>
          <p:nvPr/>
        </p:nvSpPr>
        <p:spPr>
          <a:xfrm>
            <a:off x="492125" y="3843171"/>
            <a:ext cx="11502272" cy="203132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Não haveria, inicialmente, prevalência do interesse público sobre o privado. </a:t>
            </a:r>
            <a:endParaRPr/>
          </a:p>
          <a:p>
            <a:pPr indent="-285750" lvl="1" marL="742950" marR="0" rtl="0" algn="just">
              <a:spcBef>
                <a:spcPts val="0"/>
              </a:spcBef>
              <a:spcAft>
                <a:spcPts val="0"/>
              </a:spcAft>
              <a:buClr>
                <a:schemeClr val="lt1"/>
              </a:buClr>
              <a:buSzPts val="1800"/>
              <a:buFont typeface="Century Gothic"/>
              <a:buChar char="-"/>
            </a:pPr>
            <a:r>
              <a:rPr b="1" i="0" lang="pt-BR" sz="1800" u="none" cap="none" strike="noStrike">
                <a:solidFill>
                  <a:schemeClr val="lt1"/>
                </a:solidFill>
                <a:latin typeface="Century Gothic"/>
                <a:ea typeface="Century Gothic"/>
                <a:cs typeface="Century Gothic"/>
                <a:sym typeface="Century Gothic"/>
              </a:rPr>
              <a:t>a Constituição Federal não estabeleceu a primazia de um interesse sobre o outro e; </a:t>
            </a:r>
            <a:endParaRPr/>
          </a:p>
          <a:p>
            <a:pPr indent="-285750" lvl="1" marL="742950" marR="0" rtl="0" algn="just">
              <a:spcBef>
                <a:spcPts val="0"/>
              </a:spcBef>
              <a:spcAft>
                <a:spcPts val="0"/>
              </a:spcAft>
              <a:buClr>
                <a:schemeClr val="lt1"/>
              </a:buClr>
              <a:buSzPts val="1800"/>
              <a:buFont typeface="Century Gothic"/>
              <a:buChar char="-"/>
            </a:pPr>
            <a:r>
              <a:rPr b="1" i="0" lang="pt-BR" sz="1800" u="none" cap="none" strike="noStrike">
                <a:solidFill>
                  <a:schemeClr val="lt1"/>
                </a:solidFill>
                <a:latin typeface="Century Gothic"/>
                <a:ea typeface="Century Gothic"/>
                <a:cs typeface="Century Gothic"/>
                <a:sym typeface="Century Gothic"/>
              </a:rPr>
              <a:t>o interesse público não é necessariamente contrário ao interesse privado, certo que, muitas vezes, a implementação do interesse público passa necessariamente pela implementação do interesse privado.</a:t>
            </a:r>
            <a:endParaRPr/>
          </a:p>
          <a:p>
            <a:pPr indent="-171450" lvl="1" marL="742950" marR="0" rtl="0" algn="just">
              <a:spcBef>
                <a:spcPts val="0"/>
              </a:spcBef>
              <a:spcAft>
                <a:spcPts val="0"/>
              </a:spcAft>
              <a:buClr>
                <a:schemeClr val="lt1"/>
              </a:buClr>
              <a:buSzPts val="1800"/>
              <a:buFont typeface="Century Gothic"/>
              <a:buNone/>
            </a:pPr>
            <a:r>
              <a:t/>
            </a:r>
            <a:endParaRPr b="1" i="0" sz="1800" u="none" cap="none" strike="noStrike">
              <a:solidFill>
                <a:schemeClr val="lt1"/>
              </a:solidFill>
              <a:latin typeface="Century Gothic"/>
              <a:ea typeface="Century Gothic"/>
              <a:cs typeface="Century Gothic"/>
              <a:sym typeface="Century Gothic"/>
            </a:endParaRPr>
          </a:p>
          <a:p>
            <a:pPr indent="0" lvl="1" marL="457200" marR="0" rtl="0" algn="just">
              <a:spcBef>
                <a:spcPts val="0"/>
              </a:spcBef>
              <a:spcAft>
                <a:spcPts val="0"/>
              </a:spcAft>
              <a:buNone/>
            </a:pPr>
            <a:r>
              <a:rPr b="1" i="0" lang="pt-BR" sz="1800" u="none" cap="none" strike="noStrike">
                <a:solidFill>
                  <a:schemeClr val="lt1"/>
                </a:solidFill>
                <a:latin typeface="Century Gothic"/>
                <a:ea typeface="Century Gothic"/>
                <a:cs typeface="Century Gothic"/>
                <a:sym typeface="Century Gothic"/>
              </a:rPr>
              <a:t>Necessidade de PONDERAÇÃO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10" name="Google Shape;310;p32"/>
          <p:cNvSpPr/>
          <p:nvPr/>
        </p:nvSpPr>
        <p:spPr>
          <a:xfrm>
            <a:off x="2642997" y="2249981"/>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Supremacia do Interesse público</a:t>
            </a:r>
            <a:endParaRPr b="1" sz="1800" u="sng">
              <a:solidFill>
                <a:srgbClr val="FFFF00"/>
              </a:solidFill>
              <a:latin typeface="Century Gothic"/>
              <a:ea typeface="Century Gothic"/>
              <a:cs typeface="Century Gothic"/>
              <a:sym typeface="Century Gothic"/>
            </a:endParaRPr>
          </a:p>
        </p:txBody>
      </p:sp>
      <p:sp>
        <p:nvSpPr>
          <p:cNvPr id="311" name="Google Shape;311;p32"/>
          <p:cNvSpPr/>
          <p:nvPr/>
        </p:nvSpPr>
        <p:spPr>
          <a:xfrm>
            <a:off x="166459" y="2873021"/>
            <a:ext cx="11502272" cy="369331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BINENBOJM: “Com efeito, uma norma que preconiza a supremacia a priori de um valor, princípio ou direito sobre outros não pode ser qualificado como princípio. Ao contrário, um princípio, por definição, é norma de textura aberta, cujo fim ou estado de coisas para o qual aponta deve sempre ser contextualizado e ponderado com outros princípios igualmente previstos no ordenamento jurídico. A prevalência apriorísitica e descontextualizada de um princípio constitui uma contradição em termos.</a:t>
            </a:r>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Por outra via, a norma de supremacia pressupõe uma necessária dissociação entre o interesse público e os interesses privados. Ocorre que, muitas vezes, a promoção do interesse público - entendido como conjunto de metas gerais da coletividade juridicamente consagradas - consiste, justamente, na preservação de um direito individual, na maior medida possível. A imbricação conceitual entre interesse público, interesses coletivos e interesses individuais não permite falar em uma regra de prevalência absoluta do público sobre o privado ou do coletivo sobre o individual.”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17" name="Google Shape;317;p33"/>
          <p:cNvSpPr/>
          <p:nvPr/>
        </p:nvSpPr>
        <p:spPr>
          <a:xfrm>
            <a:off x="344864" y="2643707"/>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Princípio da juridicidade:</a:t>
            </a:r>
            <a:endParaRPr b="1" sz="2000">
              <a:solidFill>
                <a:srgbClr val="F4949B"/>
              </a:solidFill>
              <a:latin typeface="Century Gothic"/>
              <a:ea typeface="Century Gothic"/>
              <a:cs typeface="Century Gothic"/>
              <a:sym typeface="Century Gothic"/>
            </a:endParaRPr>
          </a:p>
        </p:txBody>
      </p:sp>
      <p:sp>
        <p:nvSpPr>
          <p:cNvPr id="318" name="Google Shape;318;p33"/>
          <p:cNvSpPr/>
          <p:nvPr/>
        </p:nvSpPr>
        <p:spPr>
          <a:xfrm>
            <a:off x="444630" y="3416915"/>
            <a:ext cx="11502272" cy="83099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Crise da lei e superação da legalidade estrita; consequência de uma visão neoconstitucionalista </a:t>
            </a:r>
            <a:endParaRPr b="1" sz="2000">
              <a:solidFill>
                <a:srgbClr val="FFFF00"/>
              </a:solidFill>
              <a:latin typeface="Century Gothic"/>
              <a:ea typeface="Century Gothic"/>
              <a:cs typeface="Century Gothic"/>
              <a:sym typeface="Century Gothic"/>
            </a:endParaRPr>
          </a:p>
        </p:txBody>
      </p:sp>
      <p:sp>
        <p:nvSpPr>
          <p:cNvPr id="319" name="Google Shape;319;p33"/>
          <p:cNvSpPr/>
          <p:nvPr/>
        </p:nvSpPr>
        <p:spPr>
          <a:xfrm>
            <a:off x="444630" y="5249315"/>
            <a:ext cx="11502272" cy="95410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Possibilidade de atuação com base direta na Constituição</a:t>
            </a:r>
            <a:endParaRPr b="1" i="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200">
                <a:solidFill>
                  <a:srgbClr val="0C0C0C"/>
                </a:solidFill>
                <a:latin typeface="Century Gothic"/>
                <a:ea typeface="Century Gothic"/>
                <a:cs typeface="Century Gothic"/>
                <a:sym typeface="Century Gothic"/>
              </a:rPr>
              <a:t>.</a:t>
            </a:r>
            <a:endParaRPr/>
          </a:p>
          <a:p>
            <a:pPr indent="0" lvl="0" marL="0" marR="0" rtl="0" algn="just">
              <a:spcBef>
                <a:spcPts val="0"/>
              </a:spcBef>
              <a:spcAft>
                <a:spcPts val="0"/>
              </a:spcAft>
              <a:buNone/>
            </a:pPr>
            <a:r>
              <a:t/>
            </a:r>
            <a:endParaRPr b="1" sz="2000">
              <a:solidFill>
                <a:srgbClr val="A7F3C5"/>
              </a:solidFill>
              <a:latin typeface="Century Gothic"/>
              <a:ea typeface="Century Gothic"/>
              <a:cs typeface="Century Gothic"/>
              <a:sym typeface="Century Gothic"/>
            </a:endParaRPr>
          </a:p>
        </p:txBody>
      </p:sp>
      <p:sp>
        <p:nvSpPr>
          <p:cNvPr id="320" name="Google Shape;320;p33"/>
          <p:cNvSpPr/>
          <p:nvPr/>
        </p:nvSpPr>
        <p:spPr>
          <a:xfrm>
            <a:off x="444630" y="4247912"/>
            <a:ext cx="10758964" cy="83099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Vinculação da Administração não somente à lei formal, mas a um bloco de legalidade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pt-BR">
                <a:solidFill>
                  <a:schemeClr val="lt1"/>
                </a:solidFill>
              </a:rPr>
              <a:t>Princípio da juridicidade</a:t>
            </a:r>
            <a:endParaRPr>
              <a:solidFill>
                <a:schemeClr val="lt1"/>
              </a:solidFill>
            </a:endParaRPr>
          </a:p>
        </p:txBody>
      </p:sp>
      <p:sp>
        <p:nvSpPr>
          <p:cNvPr id="326" name="Google Shape;326;p34"/>
          <p:cNvSpPr/>
          <p:nvPr/>
        </p:nvSpPr>
        <p:spPr>
          <a:xfrm>
            <a:off x="344864" y="2351236"/>
            <a:ext cx="11502272" cy="193899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Atualmente, o princípio da juridicidade vem se consolidando como uma nova acepção do princípio da legalidade. Pode ser definido como uma sujeição dos atos estatais a uma legalidade ampla, que engloba não apenas a lei em sentido estrito, mas também os princípios gerais do Direito e os princípios constitucionais. =&gt; BLOCO DE LEGALIDADE</a:t>
            </a:r>
            <a:endParaRPr b="1" i="1" sz="2000">
              <a:solidFill>
                <a:schemeClr val="lt1"/>
              </a:solidFill>
              <a:latin typeface="Century Gothic"/>
              <a:ea typeface="Century Gothic"/>
              <a:cs typeface="Century Gothic"/>
              <a:sym typeface="Century Gothic"/>
            </a:endParaRPr>
          </a:p>
        </p:txBody>
      </p:sp>
      <p:sp>
        <p:nvSpPr>
          <p:cNvPr id="327" name="Google Shape;327;p34"/>
          <p:cNvSpPr txBox="1"/>
          <p:nvPr/>
        </p:nvSpPr>
        <p:spPr>
          <a:xfrm>
            <a:off x="2625580" y="4667317"/>
            <a:ext cx="7668794"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000">
                <a:solidFill>
                  <a:schemeClr val="lt1"/>
                </a:solidFill>
                <a:latin typeface="Century Gothic"/>
                <a:ea typeface="Century Gothic"/>
                <a:cs typeface="Century Gothic"/>
                <a:sym typeface="Century Gothic"/>
              </a:rPr>
              <a:t>L9784, Art. 2º, Parágrafo único. Nos processos administrativos serão observados, entre outros, os critérios de:</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I - atuação conforme </a:t>
            </a:r>
            <a:r>
              <a:rPr b="1" lang="pt-BR" sz="2000" u="sng">
                <a:solidFill>
                  <a:schemeClr val="lt1"/>
                </a:solidFill>
                <a:latin typeface="Century Gothic"/>
                <a:ea typeface="Century Gothic"/>
                <a:cs typeface="Century Gothic"/>
                <a:sym typeface="Century Gothic"/>
              </a:rPr>
              <a:t>a lei e o Direito</a:t>
            </a:r>
            <a:r>
              <a:rPr b="1" lang="pt-BR" sz="2000">
                <a:solidFill>
                  <a:schemeClr val="lt1"/>
                </a:solidFill>
                <a:latin typeface="Century Gothic"/>
                <a:ea typeface="Century Gothic"/>
                <a:cs typeface="Century Gothic"/>
                <a:sym typeface="Century Gothic"/>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p:nvPr/>
        </p:nvSpPr>
        <p:spPr>
          <a:xfrm>
            <a:off x="344864" y="3098863"/>
            <a:ext cx="11502272" cy="224676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ARAGÃO: “Princípio que vem se afirmando na doutrina e na jurisprudência mais modernas como uma </a:t>
            </a:r>
            <a:r>
              <a:rPr b="1" lang="pt-BR" sz="2000" u="sng">
                <a:solidFill>
                  <a:schemeClr val="lt1"/>
                </a:solidFill>
                <a:latin typeface="Century Gothic"/>
                <a:ea typeface="Century Gothic"/>
                <a:cs typeface="Century Gothic"/>
                <a:sym typeface="Century Gothic"/>
              </a:rPr>
              <a:t>nova acepção (não uma superação) do princípio da legalidade</a:t>
            </a:r>
            <a:r>
              <a:rPr b="1" lang="pt-BR" sz="2000">
                <a:solidFill>
                  <a:schemeClr val="lt1"/>
                </a:solidFill>
                <a:latin typeface="Century Gothic"/>
                <a:ea typeface="Century Gothic"/>
                <a:cs typeface="Century Gothic"/>
                <a:sym typeface="Century Gothic"/>
              </a:rPr>
              <a:t>, a juridicidade costuma ser referida como a</a:t>
            </a:r>
            <a:r>
              <a:rPr b="1" lang="pt-BR" sz="2000" u="sng">
                <a:solidFill>
                  <a:schemeClr val="lt1"/>
                </a:solidFill>
                <a:latin typeface="Century Gothic"/>
                <a:ea typeface="Century Gothic"/>
                <a:cs typeface="Century Gothic"/>
                <a:sym typeface="Century Gothic"/>
              </a:rPr>
              <a:t> submissão dos atos estatais a um padrão amplo e englobante de legalidad</a:t>
            </a:r>
            <a:r>
              <a:rPr b="1" lang="pt-BR" sz="2000">
                <a:solidFill>
                  <a:schemeClr val="lt1"/>
                </a:solidFill>
                <a:latin typeface="Century Gothic"/>
                <a:ea typeface="Century Gothic"/>
                <a:cs typeface="Century Gothic"/>
                <a:sym typeface="Century Gothic"/>
              </a:rPr>
              <a:t>e, cujos critérios não seriam apenas a lei estrita, mas, também, os princípios gerais do Direito e, sobretudo, os princípios, objetivos e valores constitucionais. É a visão de que a Administração Pública não deve obediência apenas à lei, mas ao Direito como um todo.</a:t>
            </a:r>
            <a:endParaRPr b="1" sz="1800" u="sng">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38" name="Google Shape;338;p36"/>
          <p:cNvSpPr/>
          <p:nvPr/>
        </p:nvSpPr>
        <p:spPr>
          <a:xfrm>
            <a:off x="885996" y="3963621"/>
            <a:ext cx="10420007"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Vedação ao nepotismo, Res. Nº 7 do CNJ, Súmula Vinculante nº 13</a:t>
            </a:r>
            <a:endParaRPr b="1" sz="20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Nepotismo</a:t>
            </a:r>
            <a:endParaRPr/>
          </a:p>
        </p:txBody>
      </p:sp>
      <p:sp>
        <p:nvSpPr>
          <p:cNvPr id="344" name="Google Shape;344;p37"/>
          <p:cNvSpPr txBox="1"/>
          <p:nvPr/>
        </p:nvSpPr>
        <p:spPr>
          <a:xfrm>
            <a:off x="631596" y="2417770"/>
            <a:ext cx="10925666" cy="397031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E os cargos políticos?</a:t>
            </a:r>
            <a:endParaRPr/>
          </a:p>
          <a:p>
            <a:pPr indent="-133350" lvl="0" marL="285750" marR="0" rtl="0" algn="just">
              <a:spcBef>
                <a:spcPts val="0"/>
              </a:spcBef>
              <a:spcAft>
                <a:spcPts val="0"/>
              </a:spcAft>
              <a:buClr>
                <a:schemeClr val="lt1"/>
              </a:buClr>
              <a:buSzPts val="2400"/>
              <a:buFont typeface="Arial"/>
              <a:buNone/>
            </a:pPr>
            <a:r>
              <a:t/>
            </a:r>
            <a:endParaRPr b="1" sz="2400" u="sng">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“A jurisprudência do STF preconiza que, ressalvada situação de fraude à lei, </a:t>
            </a:r>
            <a:r>
              <a:rPr b="1" lang="pt-BR" sz="2000">
                <a:solidFill>
                  <a:srgbClr val="FFFF00"/>
                </a:solidFill>
                <a:latin typeface="Century Gothic"/>
                <a:ea typeface="Century Gothic"/>
                <a:cs typeface="Century Gothic"/>
                <a:sym typeface="Century Gothic"/>
              </a:rPr>
              <a:t>a nomeação de parentes para cargos públicos de natureza política não desrespeita o conteúdo normativo do enunciado da Súmula Vinculante 13</a:t>
            </a:r>
            <a:r>
              <a:rPr b="1" lang="pt-BR" sz="2000">
                <a:solidFill>
                  <a:schemeClr val="lt1"/>
                </a:solidFill>
                <a:latin typeface="Century Gothic"/>
                <a:ea typeface="Century Gothic"/>
                <a:cs typeface="Century Gothic"/>
                <a:sym typeface="Century Gothic"/>
              </a:rPr>
              <a:t>." (RE 825682 AgR)</a:t>
            </a:r>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“O Supremo Tribunal Federal tem afastado a aplicação da Súmula Vinculante 13 a cargos públicos de natureza política, </a:t>
            </a:r>
            <a:r>
              <a:rPr b="1" lang="pt-BR" sz="2000" u="sng">
                <a:solidFill>
                  <a:schemeClr val="lt1"/>
                </a:solidFill>
                <a:latin typeface="Century Gothic"/>
                <a:ea typeface="Century Gothic"/>
                <a:cs typeface="Century Gothic"/>
                <a:sym typeface="Century Gothic"/>
              </a:rPr>
              <a:t>ressalvados os casos de inequívoca falta de razoabilidade, por manifesta ausência de qualificação técnica ou inidoneidade moral.</a:t>
            </a:r>
            <a:r>
              <a:rPr b="1" lang="pt-BR" sz="2000">
                <a:solidFill>
                  <a:schemeClr val="lt1"/>
                </a:solidFill>
                <a:latin typeface="Century Gothic"/>
                <a:ea typeface="Century Gothic"/>
                <a:cs typeface="Century Gothic"/>
                <a:sym typeface="Century Gothic"/>
              </a:rPr>
              <a:t> Precedentes. 2. Não há nos autos qualquer elemento que demonstre a ausência de razoabilidade da nomeação.”</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[Rcl 28.024 AgR, rel. min. Roberto Barroso, 1ª T, j. 29-5-2018, DJE 125 de 25-6-2018.]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50" name="Google Shape;350;p38"/>
          <p:cNvSpPr/>
          <p:nvPr/>
        </p:nvSpPr>
        <p:spPr>
          <a:xfrm>
            <a:off x="2491716" y="213982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CABE ANALOGIA NO DIREITO ADMINISTRATIVO?</a:t>
            </a:r>
            <a:endParaRPr b="1" sz="1800" u="sng">
              <a:solidFill>
                <a:srgbClr val="FFFF00"/>
              </a:solidFill>
              <a:latin typeface="Century Gothic"/>
              <a:ea typeface="Century Gothic"/>
              <a:cs typeface="Century Gothic"/>
              <a:sym typeface="Century Gothic"/>
            </a:endParaRPr>
          </a:p>
        </p:txBody>
      </p:sp>
      <p:sp>
        <p:nvSpPr>
          <p:cNvPr id="351" name="Google Shape;351;p38"/>
          <p:cNvSpPr/>
          <p:nvPr/>
        </p:nvSpPr>
        <p:spPr>
          <a:xfrm>
            <a:off x="166459" y="3077166"/>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Lacuna; método de integração</a:t>
            </a:r>
            <a:endParaRPr b="1" sz="1800" u="sng">
              <a:solidFill>
                <a:srgbClr val="FFFF00"/>
              </a:solidFill>
              <a:latin typeface="Century Gothic"/>
              <a:ea typeface="Century Gothic"/>
              <a:cs typeface="Century Gothic"/>
              <a:sym typeface="Century Gothic"/>
            </a:endParaRPr>
          </a:p>
        </p:txBody>
      </p:sp>
      <p:sp>
        <p:nvSpPr>
          <p:cNvPr id="352" name="Google Shape;352;p38"/>
          <p:cNvSpPr txBox="1"/>
          <p:nvPr/>
        </p:nvSpPr>
        <p:spPr>
          <a:xfrm>
            <a:off x="1202024" y="4840594"/>
            <a:ext cx="1047652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STJ: "a Ação Civil Pública e a Ação Popular compõem um microssistema de tutela dos direitos difusos, por isso que, não havendo previsão de prazo prescricional para a propositura da Ação Civil Pública, recomenda-se a aplicação, por analogia, do prazo quinquenal previsto no art. 21 da Lei n. 4.717/65" (STJ, REsp 1.070.896/SC</a:t>
            </a:r>
            <a:endParaRPr/>
          </a:p>
        </p:txBody>
      </p:sp>
      <p:sp>
        <p:nvSpPr>
          <p:cNvPr id="353" name="Google Shape;353;p38"/>
          <p:cNvSpPr txBox="1"/>
          <p:nvPr/>
        </p:nvSpPr>
        <p:spPr>
          <a:xfrm>
            <a:off x="1202024" y="3697270"/>
            <a:ext cx="9265297"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lt1"/>
                </a:solidFill>
                <a:latin typeface="Century Gothic"/>
                <a:ea typeface="Century Gothic"/>
                <a:cs typeface="Century Gothic"/>
                <a:sym typeface="Century Gothic"/>
              </a:rPr>
              <a:t>Ex (Rafael Oliveira): aplicação analógica do art. 21 da Lei 4.717/1965, que estabelece o prazo prescricional de cinco anos para propositura da ação popular, à ação civil pública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59" name="Google Shape;359;p39"/>
          <p:cNvSpPr/>
          <p:nvPr/>
        </p:nvSpPr>
        <p:spPr>
          <a:xfrm>
            <a:off x="2491716" y="213982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CABE ANALOGIA NO DIREITO ADMINISTRATIVO?</a:t>
            </a:r>
            <a:endParaRPr b="1" sz="1800" u="sng">
              <a:solidFill>
                <a:srgbClr val="FFFF00"/>
              </a:solidFill>
              <a:latin typeface="Century Gothic"/>
              <a:ea typeface="Century Gothic"/>
              <a:cs typeface="Century Gothic"/>
              <a:sym typeface="Century Gothic"/>
            </a:endParaRPr>
          </a:p>
        </p:txBody>
      </p:sp>
      <p:sp>
        <p:nvSpPr>
          <p:cNvPr id="360" name="Google Shape;360;p39"/>
          <p:cNvSpPr txBox="1"/>
          <p:nvPr/>
        </p:nvSpPr>
        <p:spPr>
          <a:xfrm>
            <a:off x="249381" y="3711591"/>
            <a:ext cx="11336428" cy="150810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Parte da doutrina admite a analogia no direito administrativo (Ex: Flavio Willeman e Aragão), mas há entendimento pugnando pela não admissão (Ex: Diogo de Figueiredo -&gt; princípio da legalidade </a:t>
            </a:r>
            <a:r>
              <a:rPr b="1" lang="pt-BR" sz="1600">
                <a:solidFill>
                  <a:schemeClr val="lt1"/>
                </a:solidFill>
                <a:latin typeface="Century Gothic"/>
                <a:ea typeface="Century Gothic"/>
                <a:cs typeface="Century Gothic"/>
                <a:sym typeface="Century Gothic"/>
              </a:rPr>
              <a:t>-&gt; se a regra é a liberdade, e a liberdade só pode ser restringida com base em lei; se a lei só a restringiu em determinado caso, não poderia o operador do direito, invocando essa lei, aplicar a mesma restrição a um outro caso, por mais semelhante que fosse.).</a:t>
            </a:r>
            <a:endParaRPr b="1" sz="2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Teorias</a:t>
            </a:r>
            <a:endParaRPr/>
          </a:p>
        </p:txBody>
      </p:sp>
      <p:sp>
        <p:nvSpPr>
          <p:cNvPr id="134" name="Google Shape;134;p4"/>
          <p:cNvSpPr txBox="1"/>
          <p:nvPr/>
        </p:nvSpPr>
        <p:spPr>
          <a:xfrm>
            <a:off x="702741" y="2278822"/>
            <a:ext cx="10925666"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i="0" lang="pt-BR" sz="2400" u="sng" cap="none" strike="noStrike">
                <a:solidFill>
                  <a:schemeClr val="lt1"/>
                </a:solidFill>
                <a:latin typeface="Century Gothic"/>
                <a:ea typeface="Century Gothic"/>
                <a:cs typeface="Century Gothic"/>
                <a:sym typeface="Century Gothic"/>
              </a:rPr>
              <a:t>REGRA</a:t>
            </a:r>
            <a:r>
              <a:rPr b="1" i="0" lang="pt-BR" sz="2400" u="none" cap="none" strike="noStrike">
                <a:solidFill>
                  <a:schemeClr val="lt1"/>
                </a:solidFill>
                <a:latin typeface="Century Gothic"/>
                <a:ea typeface="Century Gothic"/>
                <a:cs typeface="Century Gothic"/>
                <a:sym typeface="Century Gothic"/>
              </a:rPr>
              <a:t>: Teoria do Risco Administrativo: Responsabilidade OBJETIVA -  art. 37, §6º da CF (atos COMISSIVOS)</a:t>
            </a:r>
            <a:endParaRPr/>
          </a:p>
          <a:p>
            <a:pPr indent="0" lvl="0" marL="0" marR="0" rtl="0" algn="just">
              <a:spcBef>
                <a:spcPts val="0"/>
              </a:spcBef>
              <a:spcAft>
                <a:spcPts val="0"/>
              </a:spcAft>
              <a:buNone/>
            </a:pPr>
            <a:r>
              <a:t/>
            </a:r>
            <a:endParaRPr b="1" i="0" sz="2400" u="none" cap="none" strike="noStrike">
              <a:solidFill>
                <a:schemeClr val="lt1"/>
              </a:solidFill>
              <a:latin typeface="Century Gothic"/>
              <a:ea typeface="Century Gothic"/>
              <a:cs typeface="Century Gothic"/>
              <a:sym typeface="Century Gothic"/>
            </a:endParaRPr>
          </a:p>
          <a:p>
            <a:pPr indent="0" lvl="2" marL="914400" marR="0" rtl="0" algn="just">
              <a:spcBef>
                <a:spcPts val="0"/>
              </a:spcBef>
              <a:spcAft>
                <a:spcPts val="0"/>
              </a:spcAft>
              <a:buNone/>
            </a:pPr>
            <a:r>
              <a:rPr b="0" i="0" lang="pt-BR" sz="1800" u="none" cap="none" strike="noStrike">
                <a:solidFill>
                  <a:schemeClr val="lt1"/>
                </a:solidFill>
                <a:latin typeface="Century Gothic"/>
                <a:ea typeface="Century Gothic"/>
                <a:cs typeface="Century Gothic"/>
                <a:sym typeface="Century Gothic"/>
              </a:rPr>
              <a:t>§ 6º As pessoas jurídicas de direito público e as de direito privado prestadoras de serviços públicos responderão pelos danos que seus agentes, nessa qualidade, causarem a terceiros, assegurado o direito de regresso contra o responsável nos casos de dolo ou culpa.</a:t>
            </a:r>
            <a:endParaRPr/>
          </a:p>
        </p:txBody>
      </p:sp>
      <p:sp>
        <p:nvSpPr>
          <p:cNvPr id="135" name="Google Shape;135;p4"/>
          <p:cNvSpPr txBox="1"/>
          <p:nvPr/>
        </p:nvSpPr>
        <p:spPr>
          <a:xfrm>
            <a:off x="631596" y="4820478"/>
            <a:ext cx="4874682" cy="160043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Arial"/>
              <a:buChar char="•"/>
            </a:pPr>
            <a:r>
              <a:rPr b="1" i="0" lang="pt-BR" sz="2000" u="sng" cap="none" strike="noStrike">
                <a:solidFill>
                  <a:schemeClr val="lt1"/>
                </a:solidFill>
                <a:latin typeface="Century Gothic"/>
                <a:ea typeface="Century Gothic"/>
                <a:cs typeface="Century Gothic"/>
                <a:sym typeface="Century Gothic"/>
              </a:rPr>
              <a:t>3 requisitos</a:t>
            </a:r>
            <a:r>
              <a:rPr b="1" i="0" lang="pt-BR" sz="2000" u="none" cap="none" strike="noStrike">
                <a:solidFill>
                  <a:schemeClr val="lt1"/>
                </a:solidFill>
                <a:latin typeface="Century Gothic"/>
                <a:ea typeface="Century Gothic"/>
                <a:cs typeface="Century Gothic"/>
                <a:sym typeface="Century Gothic"/>
              </a:rPr>
              <a:t>: </a:t>
            </a:r>
            <a:endParaRPr/>
          </a:p>
          <a:p>
            <a:pPr indent="-342900" lvl="0" marL="342900" marR="0" rtl="0" algn="l">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Dano</a:t>
            </a:r>
            <a:endParaRPr/>
          </a:p>
          <a:p>
            <a:pPr indent="-342900" lvl="0" marL="342900" marR="0" rtl="0" algn="l">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Conduta do agente público</a:t>
            </a:r>
            <a:endParaRPr/>
          </a:p>
          <a:p>
            <a:pPr indent="-342900" lvl="0" marL="342900" marR="0" rtl="0" algn="l">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Nexo de causalidade</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 name="Google Shape;136;p4"/>
          <p:cNvSpPr txBox="1"/>
          <p:nvPr/>
        </p:nvSpPr>
        <p:spPr>
          <a:xfrm>
            <a:off x="5506278" y="4642009"/>
            <a:ext cx="5864087" cy="221599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Quem responde objetivamente?</a:t>
            </a:r>
            <a:r>
              <a:rPr b="1" lang="pt-BR" sz="2000">
                <a:solidFill>
                  <a:schemeClr val="lt1"/>
                </a:solidFill>
                <a:latin typeface="Century Gothic"/>
                <a:ea typeface="Century Gothic"/>
                <a:cs typeface="Century Gothic"/>
                <a:sym typeface="Century Gothic"/>
              </a:rPr>
              <a:t> </a:t>
            </a:r>
            <a:endParaRPr/>
          </a:p>
          <a:p>
            <a:pPr indent="-342900" lvl="0" marL="342900" marR="0" rtl="0" algn="l">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Entes federativos</a:t>
            </a:r>
            <a:endParaRPr/>
          </a:p>
          <a:p>
            <a:pPr indent="-342900" lvl="0" marL="342900" marR="0" rtl="0" algn="l">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Entidades da adm. indireta (pub e priv), prestadoras de serviço (</a:t>
            </a:r>
            <a:r>
              <a:rPr b="1" lang="pt-BR" sz="2000">
                <a:solidFill>
                  <a:srgbClr val="92D050"/>
                </a:solidFill>
                <a:latin typeface="Century Gothic"/>
                <a:ea typeface="Century Gothic"/>
                <a:cs typeface="Century Gothic"/>
                <a:sym typeface="Century Gothic"/>
              </a:rPr>
              <a:t>econômico não)</a:t>
            </a:r>
            <a:endParaRPr/>
          </a:p>
          <a:p>
            <a:pPr indent="-342900" lvl="0" marL="342900" marR="0" rtl="0" algn="l">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Concessionárias e permissionárias de serviço</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66" name="Google Shape;366;p40"/>
          <p:cNvSpPr/>
          <p:nvPr/>
        </p:nvSpPr>
        <p:spPr>
          <a:xfrm>
            <a:off x="2491716" y="213982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CABE ANALOGIA NO DIREITO ADMINISTRATIVO?</a:t>
            </a:r>
            <a:endParaRPr b="1" sz="1800" u="sng">
              <a:solidFill>
                <a:srgbClr val="FFFF00"/>
              </a:solidFill>
              <a:latin typeface="Century Gothic"/>
              <a:ea typeface="Century Gothic"/>
              <a:cs typeface="Century Gothic"/>
              <a:sym typeface="Century Gothic"/>
            </a:endParaRPr>
          </a:p>
        </p:txBody>
      </p:sp>
      <p:sp>
        <p:nvSpPr>
          <p:cNvPr id="367" name="Google Shape;367;p40"/>
          <p:cNvSpPr/>
          <p:nvPr/>
        </p:nvSpPr>
        <p:spPr>
          <a:xfrm>
            <a:off x="344864" y="3054724"/>
            <a:ext cx="11502272" cy="347787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Para ARAGÃO, quando a aplicação de uma regra por analogia for suficiente para regular determinado caso concreto e atender às finalidades da lei e da Constituição, poderá ser empregada. Mas, quando for necessária a aplicação analógica de toda uma disciplina jurídica, estará vedada pelo princípio da legalidade. </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Ademais, nos casos em que a atuação da Administração Pública não levar a imposições de restrições ou de condicionamentos da atividade privada, mas, ao contrário, à </a:t>
            </a:r>
            <a:r>
              <a:rPr b="1" lang="pt-BR" sz="2000">
                <a:solidFill>
                  <a:srgbClr val="FFFF00"/>
                </a:solidFill>
                <a:latin typeface="Century Gothic"/>
                <a:ea typeface="Century Gothic"/>
                <a:cs typeface="Century Gothic"/>
                <a:sym typeface="Century Gothic"/>
              </a:rPr>
              <a:t>concessão de direitos</a:t>
            </a:r>
            <a:r>
              <a:rPr b="1" lang="pt-BR" sz="2000">
                <a:solidFill>
                  <a:schemeClr val="lt1"/>
                </a:solidFill>
                <a:latin typeface="Century Gothic"/>
                <a:ea typeface="Century Gothic"/>
                <a:cs typeface="Century Gothic"/>
                <a:sym typeface="Century Gothic"/>
              </a:rPr>
              <a:t>, mormente em sua atividade prestacional, não se porão estes problemas: a analogia benéfica ao particular é plenamente admissível, respeitando-se a exigência de não se criar direitos nem se efetuar concessões de benefícios públicos sem base jurídica equânime para todos os cidadãos</a:t>
            </a:r>
            <a:endParaRPr b="1" sz="1800" u="sng">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73" name="Google Shape;373;p41"/>
          <p:cNvSpPr/>
          <p:nvPr/>
        </p:nvSpPr>
        <p:spPr>
          <a:xfrm>
            <a:off x="2641006" y="1994745"/>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CABE ANALOGIA NO DIREITO ADMINISTRATIVO?</a:t>
            </a:r>
            <a:endParaRPr b="1" sz="1800" u="sng">
              <a:solidFill>
                <a:srgbClr val="FFFF00"/>
              </a:solidFill>
              <a:latin typeface="Century Gothic"/>
              <a:ea typeface="Century Gothic"/>
              <a:cs typeface="Century Gothic"/>
              <a:sym typeface="Century Gothic"/>
            </a:endParaRPr>
          </a:p>
        </p:txBody>
      </p:sp>
      <p:sp>
        <p:nvSpPr>
          <p:cNvPr id="374" name="Google Shape;374;p41"/>
          <p:cNvSpPr/>
          <p:nvPr/>
        </p:nvSpPr>
        <p:spPr>
          <a:xfrm>
            <a:off x="232897" y="2878096"/>
            <a:ext cx="11502272" cy="317009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RAFAEL OLIVEIRA: “a legitimidade da utilização da analogia depende do respeito ao </a:t>
            </a:r>
            <a:r>
              <a:rPr b="1" lang="pt-BR" sz="2000">
                <a:solidFill>
                  <a:srgbClr val="FFFF00"/>
                </a:solidFill>
                <a:latin typeface="Century Gothic"/>
                <a:ea typeface="Century Gothic"/>
                <a:cs typeface="Century Gothic"/>
                <a:sym typeface="Century Gothic"/>
              </a:rPr>
              <a:t>princípio federativo</a:t>
            </a:r>
            <a:r>
              <a:rPr b="1" lang="pt-BR" sz="2000">
                <a:solidFill>
                  <a:schemeClr val="lt1"/>
                </a:solidFill>
                <a:latin typeface="Century Gothic"/>
                <a:ea typeface="Century Gothic"/>
                <a:cs typeface="Century Gothic"/>
                <a:sym typeface="Century Gothic"/>
              </a:rPr>
              <a:t>, bem como da necessidade de prestigiar a </a:t>
            </a:r>
            <a:r>
              <a:rPr b="1" lang="pt-BR" sz="2000">
                <a:solidFill>
                  <a:srgbClr val="FFFF00"/>
                </a:solidFill>
                <a:latin typeface="Century Gothic"/>
                <a:ea typeface="Century Gothic"/>
                <a:cs typeface="Century Gothic"/>
                <a:sym typeface="Century Gothic"/>
              </a:rPr>
              <a:t>autonomia</a:t>
            </a:r>
            <a:r>
              <a:rPr b="1" lang="pt-BR" sz="2000">
                <a:solidFill>
                  <a:schemeClr val="lt1"/>
                </a:solidFill>
                <a:latin typeface="Century Gothic"/>
                <a:ea typeface="Century Gothic"/>
                <a:cs typeface="Century Gothic"/>
                <a:sym typeface="Century Gothic"/>
              </a:rPr>
              <a:t> desse ramo do Direito. Por essa razão, a analogia deve ser feita, preferencialmente, com normas jurídicas de Direito Administrativo, sobretudo com base nas normas editadas pelo Ente Federado respectivo ou com base nas normas gerais ou constitucionais, </a:t>
            </a:r>
            <a:r>
              <a:rPr b="1" lang="pt-BR" sz="2000">
                <a:solidFill>
                  <a:srgbClr val="F8B7BC"/>
                </a:solidFill>
                <a:latin typeface="Century Gothic"/>
                <a:ea typeface="Century Gothic"/>
                <a:cs typeface="Century Gothic"/>
                <a:sym typeface="Century Gothic"/>
              </a:rPr>
              <a:t>devendo ser evitada a aplicação analógica de normas de Direito Privado</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Além disso, a analogia não poderia ser utilizada para fundamentar a aplicação de sanções ou gravames aos particulares, especialmente no campo do poder de polícia e do poder disciplinar.</a:t>
            </a:r>
            <a:endParaRPr b="1" sz="1800" u="sng">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80" name="Google Shape;380;p42"/>
          <p:cNvSpPr/>
          <p:nvPr/>
        </p:nvSpPr>
        <p:spPr>
          <a:xfrm>
            <a:off x="2491716" y="213982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ADMITEM-SE COSTUMES NO DIREITO ADMINISTRATIVO? </a:t>
            </a:r>
            <a:endParaRPr b="1" sz="1800" u="sng">
              <a:solidFill>
                <a:srgbClr val="FFFF00"/>
              </a:solidFill>
              <a:latin typeface="Century Gothic"/>
              <a:ea typeface="Century Gothic"/>
              <a:cs typeface="Century Gothic"/>
              <a:sym typeface="Century Gothic"/>
            </a:endParaRPr>
          </a:p>
        </p:txBody>
      </p:sp>
      <p:sp>
        <p:nvSpPr>
          <p:cNvPr id="381" name="Google Shape;381;p42"/>
          <p:cNvSpPr/>
          <p:nvPr/>
        </p:nvSpPr>
        <p:spPr>
          <a:xfrm>
            <a:off x="186145" y="2768361"/>
            <a:ext cx="11502272" cy="70788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Práticas sociais </a:t>
            </a:r>
            <a:r>
              <a:rPr b="1" lang="pt-BR" sz="2000" u="sng">
                <a:solidFill>
                  <a:schemeClr val="lt1"/>
                </a:solidFill>
                <a:latin typeface="Century Gothic"/>
                <a:ea typeface="Century Gothic"/>
                <a:cs typeface="Century Gothic"/>
                <a:sym typeface="Century Gothic"/>
              </a:rPr>
              <a:t>reiteradas</a:t>
            </a:r>
            <a:r>
              <a:rPr b="1" lang="pt-BR" sz="2000">
                <a:solidFill>
                  <a:schemeClr val="lt1"/>
                </a:solidFill>
                <a:latin typeface="Century Gothic"/>
                <a:ea typeface="Century Gothic"/>
                <a:cs typeface="Century Gothic"/>
                <a:sym typeface="Century Gothic"/>
              </a:rPr>
              <a:t> (</a:t>
            </a:r>
            <a:r>
              <a:rPr b="1" i="1" lang="pt-BR" sz="2000">
                <a:solidFill>
                  <a:schemeClr val="lt1"/>
                </a:solidFill>
                <a:latin typeface="Century Gothic"/>
                <a:ea typeface="Century Gothic"/>
                <a:cs typeface="Century Gothic"/>
                <a:sym typeface="Century Gothic"/>
              </a:rPr>
              <a:t>elemento objetivo</a:t>
            </a:r>
            <a:r>
              <a:rPr b="1" lang="pt-BR" sz="2000">
                <a:solidFill>
                  <a:schemeClr val="lt1"/>
                </a:solidFill>
                <a:latin typeface="Century Gothic"/>
                <a:ea typeface="Century Gothic"/>
                <a:cs typeface="Century Gothic"/>
                <a:sym typeface="Century Gothic"/>
              </a:rPr>
              <a:t>) e </a:t>
            </a:r>
            <a:r>
              <a:rPr b="1" lang="pt-BR" sz="2000" u="sng">
                <a:solidFill>
                  <a:schemeClr val="lt1"/>
                </a:solidFill>
                <a:latin typeface="Century Gothic"/>
                <a:ea typeface="Century Gothic"/>
                <a:cs typeface="Century Gothic"/>
                <a:sym typeface="Century Gothic"/>
              </a:rPr>
              <a:t>aceitas</a:t>
            </a:r>
            <a:r>
              <a:rPr b="1" lang="pt-BR" sz="2000">
                <a:solidFill>
                  <a:schemeClr val="lt1"/>
                </a:solidFill>
                <a:latin typeface="Century Gothic"/>
                <a:ea typeface="Century Gothic"/>
                <a:cs typeface="Century Gothic"/>
                <a:sym typeface="Century Gothic"/>
              </a:rPr>
              <a:t> (</a:t>
            </a:r>
            <a:r>
              <a:rPr b="1" i="1" lang="pt-BR" sz="2000">
                <a:solidFill>
                  <a:schemeClr val="lt1"/>
                </a:solidFill>
                <a:latin typeface="Century Gothic"/>
                <a:ea typeface="Century Gothic"/>
                <a:cs typeface="Century Gothic"/>
                <a:sym typeface="Century Gothic"/>
              </a:rPr>
              <a:t>elemento subjetivo</a:t>
            </a:r>
            <a:r>
              <a:rPr b="1" lang="pt-BR" sz="2000">
                <a:solidFill>
                  <a:schemeClr val="lt1"/>
                </a:solidFill>
                <a:latin typeface="Century Gothic"/>
                <a:ea typeface="Century Gothic"/>
                <a:cs typeface="Century Gothic"/>
                <a:sym typeface="Century Gothic"/>
              </a:rPr>
              <a:t>) por uma comunidade.</a:t>
            </a:r>
            <a:endParaRPr b="1" sz="1800" u="sng">
              <a:solidFill>
                <a:srgbClr val="FFFF00"/>
              </a:solidFill>
              <a:latin typeface="Century Gothic"/>
              <a:ea typeface="Century Gothic"/>
              <a:cs typeface="Century Gothic"/>
              <a:sym typeface="Century Gothic"/>
            </a:endParaRPr>
          </a:p>
        </p:txBody>
      </p:sp>
      <p:sp>
        <p:nvSpPr>
          <p:cNvPr id="382" name="Google Shape;382;p42"/>
          <p:cNvSpPr/>
          <p:nvPr/>
        </p:nvSpPr>
        <p:spPr>
          <a:xfrm>
            <a:off x="344864" y="3569517"/>
            <a:ext cx="11502272"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Praeter legem </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Secundum legem </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a:t>
            </a:r>
            <a:r>
              <a:rPr b="1" lang="pt-BR" sz="2000">
                <a:solidFill>
                  <a:srgbClr val="FF0000"/>
                </a:solidFill>
                <a:latin typeface="Century Gothic"/>
                <a:ea typeface="Century Gothic"/>
                <a:cs typeface="Century Gothic"/>
                <a:sym typeface="Century Gothic"/>
              </a:rPr>
              <a:t>Contra legem</a:t>
            </a:r>
            <a:endParaRPr b="1" sz="1800" u="sng">
              <a:solidFill>
                <a:srgbClr val="FF0000"/>
              </a:solidFill>
              <a:latin typeface="Century Gothic"/>
              <a:ea typeface="Century Gothic"/>
              <a:cs typeface="Century Gothic"/>
              <a:sym typeface="Century Gothic"/>
            </a:endParaRPr>
          </a:p>
        </p:txBody>
      </p:sp>
      <p:sp>
        <p:nvSpPr>
          <p:cNvPr id="383" name="Google Shape;383;p42"/>
          <p:cNvSpPr/>
          <p:nvPr/>
        </p:nvSpPr>
        <p:spPr>
          <a:xfrm>
            <a:off x="344864" y="4813610"/>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Costumes X Princípio da legalidade</a:t>
            </a:r>
            <a:endParaRPr b="1" sz="1800" u="sng">
              <a:solidFill>
                <a:srgbClr val="FF0000"/>
              </a:solidFill>
              <a:latin typeface="Century Gothic"/>
              <a:ea typeface="Century Gothic"/>
              <a:cs typeface="Century Gothic"/>
              <a:sym typeface="Century Gothic"/>
            </a:endParaRPr>
          </a:p>
        </p:txBody>
      </p:sp>
      <p:sp>
        <p:nvSpPr>
          <p:cNvPr id="384" name="Google Shape;384;p42"/>
          <p:cNvSpPr txBox="1"/>
          <p:nvPr/>
        </p:nvSpPr>
        <p:spPr>
          <a:xfrm>
            <a:off x="742121" y="5377640"/>
            <a:ext cx="1094629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rgbClr val="FFFF00"/>
                </a:solidFill>
                <a:latin typeface="Century Gothic"/>
                <a:ea typeface="Century Gothic"/>
                <a:cs typeface="Century Gothic"/>
                <a:sym typeface="Century Gothic"/>
              </a:rPr>
              <a:t>ARAGÃO: “Não se admite os costumes contra legem, ou seja, as práticas reiteradas e costumeiras em desacordo com a lei, bem como nenhuma lei pode ser considerada revogada por desuso, em razão do princípio da legalidade. Porém, admitem-se os costumes secundum e praeter legem, isto é, o costume que complementa a lei (“segundo” a lei) e o costume que preenche um vácuo normativo (“que não é regulado pela lei”).”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90" name="Google Shape;390;p43"/>
          <p:cNvSpPr/>
          <p:nvPr/>
        </p:nvSpPr>
        <p:spPr>
          <a:xfrm>
            <a:off x="2491716" y="213982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ADMITEM-SE COSTUMES NO DIREITO ADMINISTRATIVO? </a:t>
            </a:r>
            <a:endParaRPr b="1" sz="1800" u="sng">
              <a:solidFill>
                <a:srgbClr val="FFFF00"/>
              </a:solidFill>
              <a:latin typeface="Century Gothic"/>
              <a:ea typeface="Century Gothic"/>
              <a:cs typeface="Century Gothic"/>
              <a:sym typeface="Century Gothic"/>
            </a:endParaRPr>
          </a:p>
        </p:txBody>
      </p:sp>
      <p:sp>
        <p:nvSpPr>
          <p:cNvPr id="391" name="Google Shape;391;p43"/>
          <p:cNvSpPr txBox="1"/>
          <p:nvPr/>
        </p:nvSpPr>
        <p:spPr>
          <a:xfrm>
            <a:off x="444447" y="2859147"/>
            <a:ext cx="10946296"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600">
                <a:solidFill>
                  <a:srgbClr val="FFFF00"/>
                </a:solidFill>
                <a:latin typeface="Century Gothic"/>
                <a:ea typeface="Century Gothic"/>
                <a:cs typeface="Century Gothic"/>
                <a:sym typeface="Century Gothic"/>
              </a:rPr>
              <a:t>RAFAEL OLIVEIRA: “Entendemos que, ressalvado o costume contra legem, o costume é fonte autônoma do Direito Administrativo.14 A releitura do princípio da legalidade, com a superação do positivismo, a textura aberta de algumas normas jurídicas e a necessidade de consideração da realidade social na aplicação do Direito demonstram que os costumes devem ser considerados como fontes do Direito Administrativo. Os costumes podem derivar de comportamentos reiterados da própria Administração (praxe administrativa). Ex.: determinação do Chefe do Executivo para não cumprimento de lei que entender inconstitucional, mesmo ausente decisão definitiva do Poder Judiciário nesse sentido.”</a:t>
            </a:r>
            <a:endParaRPr/>
          </a:p>
        </p:txBody>
      </p:sp>
      <p:sp>
        <p:nvSpPr>
          <p:cNvPr id="392" name="Google Shape;392;p43"/>
          <p:cNvSpPr txBox="1"/>
          <p:nvPr/>
        </p:nvSpPr>
        <p:spPr>
          <a:xfrm>
            <a:off x="1864567" y="4994246"/>
            <a:ext cx="846286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chemeClr val="lt1"/>
                </a:solidFill>
                <a:latin typeface="Century Gothic"/>
                <a:ea typeface="Century Gothic"/>
                <a:cs typeface="Century Gothic"/>
                <a:sym typeface="Century Gothic"/>
              </a:rPr>
              <a:t>Enunciado n.º 03 – PGE: Inconstitucionalidade de lei e parecer normativo</a:t>
            </a:r>
            <a:endParaRPr/>
          </a:p>
          <a:p>
            <a:pPr indent="0" lvl="0" marL="0" marR="0" rtl="0" algn="just">
              <a:spcBef>
                <a:spcPts val="0"/>
              </a:spcBef>
              <a:spcAft>
                <a:spcPts val="0"/>
              </a:spcAft>
              <a:buNone/>
            </a:pPr>
            <a:r>
              <a:rPr b="1" lang="pt-BR" sz="1600">
                <a:solidFill>
                  <a:schemeClr val="lt1"/>
                </a:solidFill>
                <a:latin typeface="Century Gothic"/>
                <a:ea typeface="Century Gothic"/>
                <a:cs typeface="Century Gothic"/>
                <a:sym typeface="Century Gothic"/>
              </a:rPr>
              <a:t>“A lei reputada inconstitucional pela Procuradoria Geral do Estado em parecer a que se atribuam efeitos normativos por ato do Governador do Estado não deve ser cumprida pela Administração Pública Estadual direta e indireta, inclusive por suas empresas públicas e sociedades de economia mista”. (ref. Parecer nº 01/2011-ARC, do Procurador André Rodrigues Cyrino).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398" name="Google Shape;398;p44"/>
          <p:cNvSpPr/>
          <p:nvPr/>
        </p:nvSpPr>
        <p:spPr>
          <a:xfrm>
            <a:off x="2107403" y="2340344"/>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Princípios da Segurança Jurídica e Confiança Legítima</a:t>
            </a:r>
            <a:endParaRPr b="1" sz="1800" u="sng">
              <a:solidFill>
                <a:srgbClr val="FFFF00"/>
              </a:solidFill>
              <a:latin typeface="Century Gothic"/>
              <a:ea typeface="Century Gothic"/>
              <a:cs typeface="Century Gothic"/>
              <a:sym typeface="Century Gothic"/>
            </a:endParaRPr>
          </a:p>
        </p:txBody>
      </p:sp>
      <p:sp>
        <p:nvSpPr>
          <p:cNvPr id="399" name="Google Shape;399;p44"/>
          <p:cNvSpPr/>
          <p:nvPr/>
        </p:nvSpPr>
        <p:spPr>
          <a:xfrm>
            <a:off x="344864" y="3054724"/>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Sentidos subjetivo e objetivo; Direito Adquirido X Expectativa de direito </a:t>
            </a:r>
            <a:r>
              <a:rPr b="1" i="1" lang="pt-BR" sz="1800">
                <a:solidFill>
                  <a:srgbClr val="FFFF00"/>
                </a:solidFill>
                <a:latin typeface="Century Gothic"/>
                <a:ea typeface="Century Gothic"/>
                <a:cs typeface="Century Gothic"/>
                <a:sym typeface="Century Gothic"/>
              </a:rPr>
              <a:t>(ver próximo slide)</a:t>
            </a:r>
            <a:endParaRPr b="1" i="1" sz="1800" u="sng">
              <a:solidFill>
                <a:srgbClr val="FFFF00"/>
              </a:solidFill>
              <a:latin typeface="Century Gothic"/>
              <a:ea typeface="Century Gothic"/>
              <a:cs typeface="Century Gothic"/>
              <a:sym typeface="Century Gothic"/>
            </a:endParaRPr>
          </a:p>
        </p:txBody>
      </p:sp>
      <p:sp>
        <p:nvSpPr>
          <p:cNvPr id="400" name="Google Shape;400;p44"/>
          <p:cNvSpPr/>
          <p:nvPr/>
        </p:nvSpPr>
        <p:spPr>
          <a:xfrm>
            <a:off x="344864" y="3569517"/>
            <a:ext cx="11502272" cy="40011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Precedentes no direito administrativo e dever de coerência </a:t>
            </a:r>
            <a:endParaRPr b="1" sz="1800" u="sng">
              <a:solidFill>
                <a:srgbClr val="FF0000"/>
              </a:solidFill>
              <a:latin typeface="Century Gothic"/>
              <a:ea typeface="Century Gothic"/>
              <a:cs typeface="Century Gothic"/>
              <a:sym typeface="Century Gothic"/>
            </a:endParaRPr>
          </a:p>
        </p:txBody>
      </p:sp>
      <p:sp>
        <p:nvSpPr>
          <p:cNvPr id="401" name="Google Shape;401;p44"/>
          <p:cNvSpPr txBox="1"/>
          <p:nvPr/>
        </p:nvSpPr>
        <p:spPr>
          <a:xfrm>
            <a:off x="444447" y="4222810"/>
            <a:ext cx="10946296"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600">
                <a:solidFill>
                  <a:srgbClr val="FFFF00"/>
                </a:solidFill>
                <a:latin typeface="Century Gothic"/>
                <a:ea typeface="Century Gothic"/>
                <a:cs typeface="Century Gothic"/>
                <a:sym typeface="Century Gothic"/>
              </a:rPr>
              <a:t>Art. 24.  A revisão, nas esferas administrativa, controladora ou judicial, quanto à validade de ato, contrato, ajuste, processo ou norma administrativa cuja produção já se houver completado levará em conta as orientações gerais da época, </a:t>
            </a:r>
            <a:r>
              <a:rPr b="1" lang="pt-BR" sz="1600" u="sng">
                <a:solidFill>
                  <a:srgbClr val="FFFF00"/>
                </a:solidFill>
                <a:latin typeface="Century Gothic"/>
                <a:ea typeface="Century Gothic"/>
                <a:cs typeface="Century Gothic"/>
                <a:sym typeface="Century Gothic"/>
              </a:rPr>
              <a:t>sendo vedado que, com base em mudança posterior de orientação geral, se declarem inválidas situações plenamente constituídas.</a:t>
            </a:r>
            <a:endParaRPr/>
          </a:p>
          <a:p>
            <a:pPr indent="0" lvl="0" marL="0" marR="0" rtl="0" algn="l">
              <a:spcBef>
                <a:spcPts val="0"/>
              </a:spcBef>
              <a:spcAft>
                <a:spcPts val="0"/>
              </a:spcAft>
              <a:buNone/>
            </a:pPr>
            <a:r>
              <a:t/>
            </a:r>
            <a:endParaRPr b="1" sz="1600" u="sng">
              <a:solidFill>
                <a:srgbClr val="FFFF00"/>
              </a:solidFill>
              <a:latin typeface="Century Gothic"/>
              <a:ea typeface="Century Gothic"/>
              <a:cs typeface="Century Gothic"/>
              <a:sym typeface="Century Gothic"/>
            </a:endParaRPr>
          </a:p>
          <a:p>
            <a:pPr indent="0" lvl="0" marL="0" marR="0" rtl="0" algn="l">
              <a:spcBef>
                <a:spcPts val="0"/>
              </a:spcBef>
              <a:spcAft>
                <a:spcPts val="0"/>
              </a:spcAft>
              <a:buNone/>
            </a:pPr>
            <a:r>
              <a:rPr b="1" lang="pt-BR" sz="1600">
                <a:solidFill>
                  <a:srgbClr val="FFFF00"/>
                </a:solidFill>
                <a:latin typeface="Century Gothic"/>
                <a:ea typeface="Century Gothic"/>
                <a:cs typeface="Century Gothic"/>
                <a:sym typeface="Century Gothic"/>
              </a:rPr>
              <a:t>Parágrafo único.  Consideram-se orientações gerais as interpretações e especificações contidas em atos públicos de caráter geral ou em jurisprudência judicial ou administrativa majoritária, e ainda as adotadas por prática administrativa reiterada e de amplo conhecimento público.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pt-BR">
                <a:solidFill>
                  <a:schemeClr val="lt1"/>
                </a:solidFill>
              </a:rPr>
              <a:t>Princípio da segurança jurídica</a:t>
            </a:r>
            <a:endParaRPr>
              <a:solidFill>
                <a:schemeClr val="lt1"/>
              </a:solidFill>
            </a:endParaRPr>
          </a:p>
        </p:txBody>
      </p:sp>
      <p:sp>
        <p:nvSpPr>
          <p:cNvPr id="407" name="Google Shape;407;p45"/>
          <p:cNvSpPr/>
          <p:nvPr/>
        </p:nvSpPr>
        <p:spPr>
          <a:xfrm>
            <a:off x="344864" y="2289609"/>
            <a:ext cx="11502272" cy="440120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2 sentidos para a segurança jurídica:</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a:t>
            </a:r>
            <a:r>
              <a:rPr b="1" lang="pt-BR" sz="2000" u="sng">
                <a:solidFill>
                  <a:schemeClr val="lt1"/>
                </a:solidFill>
                <a:latin typeface="Century Gothic"/>
                <a:ea typeface="Century Gothic"/>
                <a:cs typeface="Century Gothic"/>
                <a:sym typeface="Century Gothic"/>
              </a:rPr>
              <a:t>Objetivo</a:t>
            </a:r>
            <a:r>
              <a:rPr b="1" lang="pt-BR" sz="2000">
                <a:solidFill>
                  <a:schemeClr val="lt1"/>
                </a:solidFill>
                <a:latin typeface="Century Gothic"/>
                <a:ea typeface="Century Gothic"/>
                <a:cs typeface="Century Gothic"/>
                <a:sym typeface="Century Gothic"/>
              </a:rPr>
              <a:t>: a segurança jurídica significa estabilização das relações jurídicas. Foca-se no </a:t>
            </a:r>
            <a:r>
              <a:rPr b="1" lang="pt-BR" sz="2000">
                <a:solidFill>
                  <a:srgbClr val="FFFF00"/>
                </a:solidFill>
                <a:latin typeface="Century Gothic"/>
                <a:ea typeface="Century Gothic"/>
                <a:cs typeface="Century Gothic"/>
                <a:sym typeface="Century Gothic"/>
              </a:rPr>
              <a:t>objeto</a:t>
            </a:r>
            <a:r>
              <a:rPr b="1" lang="pt-BR" sz="2000">
                <a:solidFill>
                  <a:schemeClr val="lt1"/>
                </a:solidFill>
                <a:latin typeface="Century Gothic"/>
                <a:ea typeface="Century Gothic"/>
                <a:cs typeface="Century Gothic"/>
                <a:sym typeface="Century Gothic"/>
              </a:rPr>
              <a:t> da relação jurídica, e não nos sujeitos. Esse sentido objetivo é consagrado no art. 5º, XXXVI da CRFB (“a lei não poderá prejudicar o ato jurídico perfeito, o direito adquirido e a coisa julgada”).</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a:t>
            </a:r>
            <a:r>
              <a:rPr b="1" lang="pt-BR" sz="2000" u="sng">
                <a:solidFill>
                  <a:schemeClr val="lt1"/>
                </a:solidFill>
                <a:latin typeface="Century Gothic"/>
                <a:ea typeface="Century Gothic"/>
                <a:cs typeface="Century Gothic"/>
                <a:sym typeface="Century Gothic"/>
              </a:rPr>
              <a:t>Subjetivo</a:t>
            </a:r>
            <a:r>
              <a:rPr b="1" lang="pt-BR" sz="2000">
                <a:solidFill>
                  <a:schemeClr val="lt1"/>
                </a:solidFill>
                <a:latin typeface="Century Gothic"/>
                <a:ea typeface="Century Gothic"/>
                <a:cs typeface="Century Gothic"/>
                <a:sym typeface="Century Gothic"/>
              </a:rPr>
              <a:t>: foca no </a:t>
            </a:r>
            <a:r>
              <a:rPr b="1" lang="pt-BR" sz="2000">
                <a:solidFill>
                  <a:srgbClr val="FFFF00"/>
                </a:solidFill>
                <a:latin typeface="Century Gothic"/>
                <a:ea typeface="Century Gothic"/>
                <a:cs typeface="Century Gothic"/>
                <a:sym typeface="Century Gothic"/>
              </a:rPr>
              <a:t>sujeito</a:t>
            </a:r>
            <a:r>
              <a:rPr b="1" lang="pt-BR" sz="2000">
                <a:solidFill>
                  <a:schemeClr val="lt1"/>
                </a:solidFill>
                <a:latin typeface="Century Gothic"/>
                <a:ea typeface="Century Gothic"/>
                <a:cs typeface="Century Gothic"/>
                <a:sym typeface="Century Gothic"/>
              </a:rPr>
              <a:t> da relação jurídica. A segurança jurídica pede a proteção da boa-fé do indivíduo. O Estado, quando atua, gera expectativas legitimas que merecem também uma proteção, ainda que não reflitam direitos adquiridos. Em outras palavras, o Estado não pode atuar com promessas mentirosas, contrariando as expectativas geradas nos indivíduos. Dessa </a:t>
            </a:r>
            <a:r>
              <a:rPr b="1" lang="pt-BR" sz="2000">
                <a:solidFill>
                  <a:srgbClr val="FFFF00"/>
                </a:solidFill>
                <a:latin typeface="Century Gothic"/>
                <a:ea typeface="Century Gothic"/>
                <a:cs typeface="Century Gothic"/>
                <a:sym typeface="Century Gothic"/>
              </a:rPr>
              <a:t>confiança legitima </a:t>
            </a:r>
            <a:r>
              <a:rPr b="1" lang="pt-BR" sz="2000">
                <a:solidFill>
                  <a:schemeClr val="lt1"/>
                </a:solidFill>
                <a:latin typeface="Century Gothic"/>
                <a:ea typeface="Century Gothic"/>
                <a:cs typeface="Century Gothic"/>
                <a:sym typeface="Century Gothic"/>
              </a:rPr>
              <a:t>e da boa-fé nós extraímos a aplicação do VENIRE CONTRA FACTUM PROPRIUM no direito administrativo (TEORIA DO ATOS PROPRIOS).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pt-BR">
                <a:solidFill>
                  <a:schemeClr val="lt1"/>
                </a:solidFill>
              </a:rPr>
              <a:t>Princípio da segurança jurídica</a:t>
            </a:r>
            <a:endParaRPr>
              <a:solidFill>
                <a:schemeClr val="lt1"/>
              </a:solidFill>
            </a:endParaRPr>
          </a:p>
        </p:txBody>
      </p:sp>
      <p:sp>
        <p:nvSpPr>
          <p:cNvPr id="413" name="Google Shape;413;p46"/>
          <p:cNvSpPr/>
          <p:nvPr/>
        </p:nvSpPr>
        <p:spPr>
          <a:xfrm>
            <a:off x="344864" y="3204009"/>
            <a:ext cx="11502272"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Tema 445:  STF entendeu que os Tribunais de Contas estão submetidos a prazo decadencial para análise dos atos de concessão de aposentadoria, reforma e pensão. </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Confira-se a tese fixada: “Os Tribunais de Contas estão sujeitos ao prazo de cinco anos para o julgamento da legalidade do ato de concessão inicial de aposentadoria, reforma ou pensão, a contar da chegada do processo à respectiva Corte de Contas, em atenção aos princípios da segurança jurídica e da confiança legítima”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pt-BR">
                <a:solidFill>
                  <a:schemeClr val="lt1"/>
                </a:solidFill>
              </a:rPr>
              <a:t>Princípio da segurança jurídica</a:t>
            </a:r>
            <a:endParaRPr>
              <a:solidFill>
                <a:schemeClr val="lt1"/>
              </a:solidFill>
            </a:endParaRPr>
          </a:p>
        </p:txBody>
      </p:sp>
      <p:sp>
        <p:nvSpPr>
          <p:cNvPr id="419" name="Google Shape;419;p47"/>
          <p:cNvSpPr/>
          <p:nvPr/>
        </p:nvSpPr>
        <p:spPr>
          <a:xfrm>
            <a:off x="344864" y="2373585"/>
            <a:ext cx="11502272" cy="40934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Tema 531/STJ X Tema 1.009/STJ: ressarcimento ao erário </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Tema 531/STJ: "Quando a Administração Pública </a:t>
            </a:r>
            <a:r>
              <a:rPr b="1" lang="pt-BR" sz="2000" u="sng">
                <a:solidFill>
                  <a:schemeClr val="lt1"/>
                </a:solidFill>
                <a:latin typeface="Century Gothic"/>
                <a:ea typeface="Century Gothic"/>
                <a:cs typeface="Century Gothic"/>
                <a:sym typeface="Century Gothic"/>
              </a:rPr>
              <a:t>interpreta erroneamente uma lei</a:t>
            </a:r>
            <a:r>
              <a:rPr b="1" lang="pt-BR" sz="2000">
                <a:solidFill>
                  <a:schemeClr val="lt1"/>
                </a:solidFill>
                <a:latin typeface="Century Gothic"/>
                <a:ea typeface="Century Gothic"/>
                <a:cs typeface="Century Gothic"/>
                <a:sym typeface="Century Gothic"/>
              </a:rPr>
              <a:t>, resultando em pagamento indevido ao servidor, cria-se uma falsa expectativa de que os valores recebidos são legais e definitivos, impedindo, assim, que ocorra desconto dos mesmos, ante a boa-fé do servidor público”.</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Tema 1.009/STJ: "Os pagamentos indevidos aos servidores públicos decorrentes de </a:t>
            </a:r>
            <a:r>
              <a:rPr b="1" lang="pt-BR" sz="2000" u="sng">
                <a:solidFill>
                  <a:schemeClr val="lt1"/>
                </a:solidFill>
                <a:latin typeface="Century Gothic"/>
                <a:ea typeface="Century Gothic"/>
                <a:cs typeface="Century Gothic"/>
                <a:sym typeface="Century Gothic"/>
              </a:rPr>
              <a:t>erro administrativo (operacional ou de cálculo), não embasado em interpretação errônea ou equivocada da lei pela Administração</a:t>
            </a:r>
            <a:r>
              <a:rPr b="1" lang="pt-BR" sz="2000">
                <a:solidFill>
                  <a:schemeClr val="lt1"/>
                </a:solidFill>
                <a:latin typeface="Century Gothic"/>
                <a:ea typeface="Century Gothic"/>
                <a:cs typeface="Century Gothic"/>
                <a:sym typeface="Century Gothic"/>
              </a:rPr>
              <a:t>, estão sujeitos à devolução, ressalvadas as hipóteses em que o servidor, diante do caso concreto, comprova sua boa-fé objetiva, sobretudo com demonstração de que não lhe era possível constatar o pagamento indevido").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pt-BR">
                <a:solidFill>
                  <a:schemeClr val="lt1"/>
                </a:solidFill>
              </a:rPr>
              <a:t>Princípio da segurança jurídica</a:t>
            </a:r>
            <a:endParaRPr>
              <a:solidFill>
                <a:schemeClr val="lt1"/>
              </a:solidFill>
            </a:endParaRPr>
          </a:p>
        </p:txBody>
      </p:sp>
      <p:sp>
        <p:nvSpPr>
          <p:cNvPr id="425" name="Google Shape;425;p48"/>
          <p:cNvSpPr/>
          <p:nvPr/>
        </p:nvSpPr>
        <p:spPr>
          <a:xfrm>
            <a:off x="344864" y="2056344"/>
            <a:ext cx="11502272" cy="5170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CUIDADO!</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STJ, Informativo 735: “Valores recebidos por servidores públicos por força de </a:t>
            </a:r>
            <a:r>
              <a:rPr b="1" lang="pt-BR" sz="2000" u="sng">
                <a:solidFill>
                  <a:schemeClr val="lt1"/>
                </a:solidFill>
                <a:latin typeface="Century Gothic"/>
                <a:ea typeface="Century Gothic"/>
                <a:cs typeface="Century Gothic"/>
                <a:sym typeface="Century Gothic"/>
              </a:rPr>
              <a:t>decisão judicial precária, posteriormente reformada</a:t>
            </a:r>
            <a:r>
              <a:rPr b="1" lang="pt-BR" sz="2000">
                <a:solidFill>
                  <a:schemeClr val="lt1"/>
                </a:solidFill>
                <a:latin typeface="Century Gothic"/>
                <a:ea typeface="Century Gothic"/>
                <a:cs typeface="Century Gothic"/>
                <a:sym typeface="Century Gothic"/>
              </a:rPr>
              <a:t>, devem ser restituídos ao erário.”</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600">
                <a:solidFill>
                  <a:schemeClr val="lt1"/>
                </a:solidFill>
                <a:latin typeface="Century Gothic"/>
                <a:ea typeface="Century Gothic"/>
                <a:cs typeface="Century Gothic"/>
                <a:sym typeface="Century Gothic"/>
              </a:rPr>
              <a:t>(...) Nos termos da jurisprudência consolidada nesta Corte, "tendo a servidora recebido os referidos valores amparada por uma decisão judicial precária, não há como se admitir a existência de boa-fé, pois a Administração em momento nenhum gerou-lhe uma falsa expectativa de definitividade quanto ao direito pleiteado. A adoção de entendimento diverso importaria, dessa forma, no desvirtuamento do próprio instituto da antecipação dos efeitos da tutela, haja vista que um dos requisitos legais para sua concessão reside justamente na inexistência de perigo de irreversibilidade, a teor do art. 273, §§ 2º e 4º, do CPC" (STJ, EREsp 1.335.962/RS, Rel. Ministro Arnaldo Esteves Lima, Primeira Seção, DJe de 02/08/2013).</a:t>
            </a:r>
            <a:endParaRPr/>
          </a:p>
          <a:p>
            <a:pPr indent="0" lvl="0" marL="0" marR="0" rtl="0" algn="just">
              <a:spcBef>
                <a:spcPts val="0"/>
              </a:spcBef>
              <a:spcAft>
                <a:spcPts val="0"/>
              </a:spcAft>
              <a:buNone/>
            </a:pPr>
            <a:r>
              <a:t/>
            </a:r>
            <a:endParaRPr b="1" sz="16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600">
                <a:solidFill>
                  <a:schemeClr val="lt1"/>
                </a:solidFill>
                <a:latin typeface="Century Gothic"/>
                <a:ea typeface="Century Gothic"/>
                <a:cs typeface="Century Gothic"/>
                <a:sym typeface="Century Gothic"/>
              </a:rPr>
              <a:t>Tal entendimento vem sendo mantido, inclusive em acórdãos recentes do STJ. Não pode o servidor alegar boa-fé para não devolver valores recebidos por meio de liminar, em razão da própria precariedade da medida concessiva e, por conseguinte, da impossibilidade de presumir a definitividade do pagamento" (STJ, AgInt no AgInt no AREsp 1.609.657/MS, Rel. Ministro Herman Benjamin, Segunda Turma, DJe de 16/03/2021).</a:t>
            </a:r>
            <a:endParaRPr/>
          </a:p>
          <a:p>
            <a:pPr indent="0" lvl="0" marL="0" marR="0" rtl="0" algn="just">
              <a:spcBef>
                <a:spcPts val="0"/>
              </a:spcBef>
              <a:spcAft>
                <a:spcPts val="0"/>
              </a:spcAft>
              <a:buNone/>
            </a:pPr>
            <a:r>
              <a:t/>
            </a:r>
            <a:endParaRPr b="1" sz="16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31" name="Google Shape;431;p49"/>
          <p:cNvSpPr/>
          <p:nvPr/>
        </p:nvSpPr>
        <p:spPr>
          <a:xfrm>
            <a:off x="3339856" y="2764414"/>
            <a:ext cx="6069187"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Súmulas administrativas</a:t>
            </a:r>
            <a:endParaRPr b="1" sz="1800" u="sng">
              <a:solidFill>
                <a:srgbClr val="FFFF00"/>
              </a:solidFill>
              <a:latin typeface="Century Gothic"/>
              <a:ea typeface="Century Gothic"/>
              <a:cs typeface="Century Gothic"/>
              <a:sym typeface="Century Gothic"/>
            </a:endParaRPr>
          </a:p>
        </p:txBody>
      </p:sp>
      <p:sp>
        <p:nvSpPr>
          <p:cNvPr id="432" name="Google Shape;432;p49"/>
          <p:cNvSpPr txBox="1"/>
          <p:nvPr/>
        </p:nvSpPr>
        <p:spPr>
          <a:xfrm>
            <a:off x="622852" y="3429000"/>
            <a:ext cx="10946296"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Art. 30.  As autoridades públicas devem atuar para aumentar a segurança jurídica na aplicação das normas, inclusive por meio de regulamentos, súmulas administrativas e respostas a consultas.                     </a:t>
            </a:r>
            <a:endParaRPr/>
          </a:p>
          <a:p>
            <a:pPr indent="0" lvl="0" marL="0" marR="0" rtl="0" algn="just">
              <a:spcBef>
                <a:spcPts val="0"/>
              </a:spcBef>
              <a:spcAft>
                <a:spcPts val="0"/>
              </a:spcAft>
              <a:buNone/>
            </a:pPr>
            <a:r>
              <a:t/>
            </a:r>
            <a:endParaRPr b="1" sz="1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Parágrafo único.  Os instrumentos previstos no caput deste artigo terão caráter vinculante em relação ao órgão ou entidade a que se destinam, até ulterior revisão.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Teorias</a:t>
            </a:r>
            <a:endParaRPr/>
          </a:p>
        </p:txBody>
      </p:sp>
      <p:pic>
        <p:nvPicPr>
          <p:cNvPr id="142" name="Google Shape;142;p5"/>
          <p:cNvPicPr preferRelativeResize="0"/>
          <p:nvPr/>
        </p:nvPicPr>
        <p:blipFill rotWithShape="1">
          <a:blip r:embed="rId3">
            <a:alphaModFix/>
          </a:blip>
          <a:srcRect b="0" l="0" r="0" t="0"/>
          <a:stretch/>
        </p:blipFill>
        <p:spPr>
          <a:xfrm>
            <a:off x="1779104" y="2422111"/>
            <a:ext cx="8091833" cy="40022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38" name="Google Shape;438;p50"/>
          <p:cNvSpPr/>
          <p:nvPr/>
        </p:nvSpPr>
        <p:spPr>
          <a:xfrm>
            <a:off x="3247091" y="2433048"/>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consensualidade</a:t>
            </a:r>
            <a:endParaRPr b="1" sz="1800" u="sng">
              <a:solidFill>
                <a:srgbClr val="FFFF00"/>
              </a:solidFill>
              <a:latin typeface="Century Gothic"/>
              <a:ea typeface="Century Gothic"/>
              <a:cs typeface="Century Gothic"/>
              <a:sym typeface="Century Gothic"/>
            </a:endParaRPr>
          </a:p>
        </p:txBody>
      </p:sp>
      <p:sp>
        <p:nvSpPr>
          <p:cNvPr id="439" name="Google Shape;439;p50"/>
          <p:cNvSpPr/>
          <p:nvPr/>
        </p:nvSpPr>
        <p:spPr>
          <a:xfrm>
            <a:off x="344864" y="3641179"/>
            <a:ext cx="11502272" cy="70788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Substituição da clássica administração pública impositiva por uma administração pública consensual, que deve buscar antes o diálogo e o consenso.</a:t>
            </a:r>
            <a:endParaRPr b="1" sz="1800" u="sng">
              <a:solidFill>
                <a:srgbClr val="FFFF00"/>
              </a:solidFill>
              <a:latin typeface="Century Gothic"/>
              <a:ea typeface="Century Gothic"/>
              <a:cs typeface="Century Gothic"/>
              <a:sym typeface="Century Gothic"/>
            </a:endParaRPr>
          </a:p>
        </p:txBody>
      </p:sp>
      <p:sp>
        <p:nvSpPr>
          <p:cNvPr id="440" name="Google Shape;440;p50"/>
          <p:cNvSpPr/>
          <p:nvPr/>
        </p:nvSpPr>
        <p:spPr>
          <a:xfrm>
            <a:off x="344864" y="4785038"/>
            <a:ext cx="11502272" cy="40011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Tendência à processualização do direito administrativo; consultas e audiências públicas</a:t>
            </a:r>
            <a:endParaRPr b="1" sz="1800" u="sng">
              <a:solidFill>
                <a:srgbClr val="FF0000"/>
              </a:solidFill>
              <a:latin typeface="Century Gothic"/>
              <a:ea typeface="Century Gothic"/>
              <a:cs typeface="Century Gothic"/>
              <a:sym typeface="Century Gothic"/>
            </a:endParaRPr>
          </a:p>
        </p:txBody>
      </p:sp>
      <p:sp>
        <p:nvSpPr>
          <p:cNvPr id="441" name="Google Shape;441;p50"/>
          <p:cNvSpPr/>
          <p:nvPr/>
        </p:nvSpPr>
        <p:spPr>
          <a:xfrm>
            <a:off x="344864" y="5621121"/>
            <a:ext cx="11502272" cy="40011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Relação com o “giro pragmático” do direito administrativo</a:t>
            </a:r>
            <a:endParaRPr b="1" sz="1800" u="sng">
              <a:solidFill>
                <a:srgbClr val="FF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47" name="Google Shape;447;p51"/>
          <p:cNvSpPr/>
          <p:nvPr/>
        </p:nvSpPr>
        <p:spPr>
          <a:xfrm>
            <a:off x="3247091" y="2433048"/>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Princípio da consensualidade</a:t>
            </a:r>
            <a:endParaRPr b="1" sz="1800" u="sng">
              <a:solidFill>
                <a:srgbClr val="FFFF00"/>
              </a:solidFill>
              <a:latin typeface="Century Gothic"/>
              <a:ea typeface="Century Gothic"/>
              <a:cs typeface="Century Gothic"/>
              <a:sym typeface="Century Gothic"/>
            </a:endParaRPr>
          </a:p>
        </p:txBody>
      </p:sp>
      <p:sp>
        <p:nvSpPr>
          <p:cNvPr id="448" name="Google Shape;448;p51"/>
          <p:cNvSpPr/>
          <p:nvPr/>
        </p:nvSpPr>
        <p:spPr>
          <a:xfrm>
            <a:off x="344864" y="3455155"/>
            <a:ext cx="11502272" cy="70788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Exemplos no ERJ: Câmara de Resolução de Litígios de Saúde e </a:t>
            </a:r>
            <a:r>
              <a:rPr b="1" lang="pt-BR" sz="2000">
                <a:solidFill>
                  <a:srgbClr val="FFFF00"/>
                </a:solidFill>
                <a:latin typeface="Century Gothic"/>
                <a:ea typeface="Century Gothic"/>
                <a:cs typeface="Century Gothic"/>
                <a:sym typeface="Century Gothic"/>
              </a:rPr>
              <a:t>CASC (Câmara Administrativa de Solução de Conflitos)</a:t>
            </a:r>
            <a:endParaRPr b="1" sz="1800" u="sng">
              <a:solidFill>
                <a:srgbClr val="FFFF00"/>
              </a:solidFill>
              <a:latin typeface="Century Gothic"/>
              <a:ea typeface="Century Gothic"/>
              <a:cs typeface="Century Gothic"/>
              <a:sym typeface="Century Gothic"/>
            </a:endParaRPr>
          </a:p>
        </p:txBody>
      </p:sp>
      <p:sp>
        <p:nvSpPr>
          <p:cNvPr id="449" name="Google Shape;449;p51"/>
          <p:cNvSpPr/>
          <p:nvPr/>
        </p:nvSpPr>
        <p:spPr>
          <a:xfrm>
            <a:off x="344864" y="4663285"/>
            <a:ext cx="11502272" cy="178510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“A Câmara Administrativa de Solução de Controvérsias (CASC) da Procuradoria-Geral do Estado (PGE-RJ) foi criada em 2016 com o objetivo inicial de conciliar litígios na área da educação. Porém, desde agosto de 2019, atua na prevenção e na resolução de controvérsias internas entre órgãos e entidades da Administração Pública Estadual Direta e Indireta, assim como destes com órgãos e entidades de outras Administrações Públicas</a:t>
            </a:r>
            <a:r>
              <a:rPr b="1" lang="pt-BR" sz="1800" u="sng">
                <a:solidFill>
                  <a:schemeClr val="lt1"/>
                </a:solidFill>
                <a:latin typeface="Century Gothic"/>
                <a:ea typeface="Century Gothic"/>
                <a:cs typeface="Century Gothic"/>
                <a:sym typeface="Century Gothic"/>
              </a:rPr>
              <a:t>, ou mesmo com particulares</a:t>
            </a:r>
            <a:r>
              <a:rPr b="1" lang="pt-BR" sz="1800">
                <a:solidFill>
                  <a:schemeClr val="lt1"/>
                </a:solidFill>
                <a:latin typeface="Century Gothic"/>
                <a:ea typeface="Century Gothic"/>
                <a:cs typeface="Century Gothic"/>
                <a:sym typeface="Century Gothic"/>
              </a:rPr>
              <a:t>.” (SITE PGE-RJ)</a:t>
            </a:r>
            <a:endParaRPr/>
          </a:p>
          <a:p>
            <a:pPr indent="-215900" lvl="0" marL="34290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55" name="Google Shape;455;p52"/>
          <p:cNvSpPr/>
          <p:nvPr/>
        </p:nvSpPr>
        <p:spPr>
          <a:xfrm>
            <a:off x="0" y="2184977"/>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Art. 26 da LINDB: cláusula geral de consensualidade administrativa </a:t>
            </a:r>
            <a:endParaRPr b="1" sz="1800" u="sng">
              <a:solidFill>
                <a:srgbClr val="FFFF00"/>
              </a:solidFill>
              <a:latin typeface="Century Gothic"/>
              <a:ea typeface="Century Gothic"/>
              <a:cs typeface="Century Gothic"/>
              <a:sym typeface="Century Gothic"/>
            </a:endParaRPr>
          </a:p>
        </p:txBody>
      </p:sp>
      <p:sp>
        <p:nvSpPr>
          <p:cNvPr id="456" name="Google Shape;456;p52"/>
          <p:cNvSpPr/>
          <p:nvPr/>
        </p:nvSpPr>
        <p:spPr>
          <a:xfrm>
            <a:off x="166459" y="2854402"/>
            <a:ext cx="11502272" cy="3754874"/>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Art. 26. Para eliminar irregularidade, incerteza jurídica ou situação contenciosa na aplicação do direito público, inclusive no caso de expedição de licença, a autoridade administrativa poderá, após oitiva do órgão jurídico e, quando for o caso, após realização de consulta pública, e presentes razões de relevante interesse geral, celebrar compromisso com os interessados, observada a legislação aplicável, o qual só produzirá efeitos a partir de sua publicação oficial.                   (Incluído pela Lei nº 13.655, de 2018)     (Regulamento)</a:t>
            </a:r>
            <a:endParaRPr/>
          </a:p>
          <a:p>
            <a:pPr indent="-241300" lvl="0" marL="342900" marR="0" rtl="0" algn="just">
              <a:spcBef>
                <a:spcPts val="0"/>
              </a:spcBef>
              <a:spcAft>
                <a:spcPts val="0"/>
              </a:spcAft>
              <a:buClr>
                <a:schemeClr val="lt1"/>
              </a:buClr>
              <a:buSzPts val="1600"/>
              <a:buFont typeface="Arial"/>
              <a:buNone/>
            </a:pPr>
            <a:r>
              <a:t/>
            </a:r>
            <a:endParaRPr b="1" sz="1600">
              <a:solidFill>
                <a:srgbClr val="FFFF00"/>
              </a:solidFill>
              <a:latin typeface="Century Gothic"/>
              <a:ea typeface="Century Gothic"/>
              <a:cs typeface="Century Gothic"/>
              <a:sym typeface="Century Gothic"/>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 1º  O compromisso referido no caput deste artigo</a:t>
            </a:r>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I - buscará solução jurídica proporcional, equânime, eficiente e compatível com os interesses gerais;                    </a:t>
            </a:r>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II – (VETADO);   </a:t>
            </a:r>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III - não poderá conferir desoneração permanente de dever ou condicionamento de direito reconhecidos por orientação geral;  </a:t>
            </a:r>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IV - deverá prever com clareza as obrigações das partes, o prazo para seu cumprimento e as sanções aplicáveis em caso de descumprimento.   (Incluído pela Lei nº 13.655, de 2018)</a:t>
            </a:r>
            <a:endParaRPr/>
          </a:p>
          <a:p>
            <a:pPr indent="-241300" lvl="0" marL="342900" marR="0" rtl="0" algn="just">
              <a:spcBef>
                <a:spcPts val="0"/>
              </a:spcBef>
              <a:spcAft>
                <a:spcPts val="0"/>
              </a:spcAft>
              <a:buClr>
                <a:schemeClr val="lt1"/>
              </a:buClr>
              <a:buSzPts val="1600"/>
              <a:buFont typeface="Arial"/>
              <a:buNone/>
            </a:pPr>
            <a:r>
              <a:t/>
            </a:r>
            <a:endParaRPr b="1" sz="1600" u="sng">
              <a:solidFill>
                <a:srgbClr val="FFFF00"/>
              </a:solidFill>
              <a:latin typeface="Century Gothic"/>
              <a:ea typeface="Century Gothic"/>
              <a:cs typeface="Century Gothic"/>
              <a:sym typeface="Century Gothic"/>
            </a:endParaRPr>
          </a:p>
          <a:p>
            <a:pPr indent="-342900" lvl="0" marL="342900" marR="0" rtl="0" algn="just">
              <a:spcBef>
                <a:spcPts val="0"/>
              </a:spcBef>
              <a:spcAft>
                <a:spcPts val="0"/>
              </a:spcAft>
              <a:buClr>
                <a:srgbClr val="FFFF00"/>
              </a:buClr>
              <a:buSzPts val="1600"/>
              <a:buFont typeface="Arial"/>
              <a:buChar char="•"/>
            </a:pPr>
            <a:r>
              <a:rPr b="1" lang="pt-BR" sz="1600">
                <a:solidFill>
                  <a:srgbClr val="FFFF00"/>
                </a:solidFill>
                <a:latin typeface="Century Gothic"/>
                <a:ea typeface="Century Gothic"/>
                <a:cs typeface="Century Gothic"/>
                <a:sym typeface="Century Gothic"/>
              </a:rPr>
              <a:t>§ 2º (VETADO).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62" name="Google Shape;462;p53"/>
          <p:cNvSpPr/>
          <p:nvPr/>
        </p:nvSpPr>
        <p:spPr>
          <a:xfrm>
            <a:off x="3247091" y="2433048"/>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Alguns instrumentos:</a:t>
            </a:r>
            <a:endParaRPr b="1" sz="1800" u="sng">
              <a:solidFill>
                <a:srgbClr val="FFFF00"/>
              </a:solidFill>
              <a:latin typeface="Century Gothic"/>
              <a:ea typeface="Century Gothic"/>
              <a:cs typeface="Century Gothic"/>
              <a:sym typeface="Century Gothic"/>
            </a:endParaRPr>
          </a:p>
        </p:txBody>
      </p:sp>
      <p:sp>
        <p:nvSpPr>
          <p:cNvPr id="463" name="Google Shape;463;p53"/>
          <p:cNvSpPr/>
          <p:nvPr/>
        </p:nvSpPr>
        <p:spPr>
          <a:xfrm>
            <a:off x="344864" y="326913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PPPs (L11079)</a:t>
            </a:r>
            <a:endParaRPr/>
          </a:p>
        </p:txBody>
      </p:sp>
      <p:sp>
        <p:nvSpPr>
          <p:cNvPr id="464" name="Google Shape;464;p53"/>
          <p:cNvSpPr/>
          <p:nvPr/>
        </p:nvSpPr>
        <p:spPr>
          <a:xfrm>
            <a:off x="344864" y="3905159"/>
            <a:ext cx="11502272" cy="40011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PMI e MIP (Decreto estadual 45.294/2015) </a:t>
            </a:r>
            <a:endParaRPr/>
          </a:p>
        </p:txBody>
      </p:sp>
      <p:sp>
        <p:nvSpPr>
          <p:cNvPr id="465" name="Google Shape;465;p53"/>
          <p:cNvSpPr/>
          <p:nvPr/>
        </p:nvSpPr>
        <p:spPr>
          <a:xfrm>
            <a:off x="344864" y="4541187"/>
            <a:ext cx="11502272" cy="40011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Dispute Boards </a:t>
            </a:r>
            <a:endParaRPr b="1" sz="1800" u="sng">
              <a:solidFill>
                <a:srgbClr val="FF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71" name="Google Shape;471;p54"/>
          <p:cNvSpPr/>
          <p:nvPr/>
        </p:nvSpPr>
        <p:spPr>
          <a:xfrm>
            <a:off x="4087484" y="2406544"/>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Dispute boards:</a:t>
            </a:r>
            <a:endParaRPr b="1" sz="1800" u="sng">
              <a:solidFill>
                <a:srgbClr val="FFFF00"/>
              </a:solidFill>
              <a:latin typeface="Century Gothic"/>
              <a:ea typeface="Century Gothic"/>
              <a:cs typeface="Century Gothic"/>
              <a:sym typeface="Century Gothic"/>
            </a:endParaRPr>
          </a:p>
        </p:txBody>
      </p:sp>
      <p:sp>
        <p:nvSpPr>
          <p:cNvPr id="472" name="Google Shape;472;p54"/>
          <p:cNvSpPr/>
          <p:nvPr/>
        </p:nvSpPr>
        <p:spPr>
          <a:xfrm>
            <a:off x="344864" y="3035684"/>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São painéis, comitês ou conselhos para a solução de litígios cujos membros são nomeados por ocasião da celebração do contrato e que acompanham a sua execução até o fim.</a:t>
            </a:r>
            <a:endParaRPr/>
          </a:p>
        </p:txBody>
      </p:sp>
      <p:sp>
        <p:nvSpPr>
          <p:cNvPr id="473" name="Google Shape;473;p54"/>
          <p:cNvSpPr/>
          <p:nvPr/>
        </p:nvSpPr>
        <p:spPr>
          <a:xfrm>
            <a:off x="344864" y="4798473"/>
            <a:ext cx="11502272" cy="70788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Podem fazer recomendações (Dispute Review Boards) ou tomar decisões, que terão caráter vinculante (Dispute Adjudication Boards)</a:t>
            </a:r>
            <a:endParaRPr/>
          </a:p>
        </p:txBody>
      </p:sp>
      <p:sp>
        <p:nvSpPr>
          <p:cNvPr id="474" name="Google Shape;474;p54"/>
          <p:cNvSpPr/>
          <p:nvPr/>
        </p:nvSpPr>
        <p:spPr>
          <a:xfrm>
            <a:off x="344864" y="5743565"/>
            <a:ext cx="11502272" cy="70788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Não possuíam regulamentação legal, mas foram previstos na Nova Lei de Licitações (Lei 14133/21)</a:t>
            </a:r>
            <a:endParaRPr b="1" sz="1800" u="sng">
              <a:solidFill>
                <a:srgbClr val="FF0000"/>
              </a:solidFill>
              <a:latin typeface="Century Gothic"/>
              <a:ea typeface="Century Gothic"/>
              <a:cs typeface="Century Gothic"/>
              <a:sym typeface="Century Gothic"/>
            </a:endParaRPr>
          </a:p>
        </p:txBody>
      </p:sp>
      <p:sp>
        <p:nvSpPr>
          <p:cNvPr id="475" name="Google Shape;475;p54"/>
          <p:cNvSpPr/>
          <p:nvPr/>
        </p:nvSpPr>
        <p:spPr>
          <a:xfrm>
            <a:off x="344864" y="4161157"/>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Junta técnica (advogados, engenheiros, economistas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81" name="Google Shape;481;p55"/>
          <p:cNvSpPr/>
          <p:nvPr/>
        </p:nvSpPr>
        <p:spPr>
          <a:xfrm>
            <a:off x="4087484" y="2406544"/>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Dispute boards:</a:t>
            </a:r>
            <a:endParaRPr b="1" sz="1800" u="sng">
              <a:solidFill>
                <a:srgbClr val="FFFF00"/>
              </a:solidFill>
              <a:latin typeface="Century Gothic"/>
              <a:ea typeface="Century Gothic"/>
              <a:cs typeface="Century Gothic"/>
              <a:sym typeface="Century Gothic"/>
            </a:endParaRPr>
          </a:p>
        </p:txBody>
      </p:sp>
      <p:sp>
        <p:nvSpPr>
          <p:cNvPr id="482" name="Google Shape;482;p55"/>
          <p:cNvSpPr/>
          <p:nvPr/>
        </p:nvSpPr>
        <p:spPr>
          <a:xfrm>
            <a:off x="166459" y="3429000"/>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L14133/21, Art. 151. Nas contratações regidas por esta Lei, poderão ser utilizados meios alternativos de prevenção e resolução de controvérsias, notadamente a conciliação, a mediação, o </a:t>
            </a:r>
            <a:r>
              <a:rPr b="1" lang="pt-BR" sz="2000" u="sng">
                <a:solidFill>
                  <a:schemeClr val="lt1"/>
                </a:solidFill>
                <a:latin typeface="Century Gothic"/>
                <a:ea typeface="Century Gothic"/>
                <a:cs typeface="Century Gothic"/>
                <a:sym typeface="Century Gothic"/>
              </a:rPr>
              <a:t>comitê de resolução de disputas </a:t>
            </a:r>
            <a:r>
              <a:rPr b="1" lang="pt-BR" sz="2000">
                <a:solidFill>
                  <a:schemeClr val="lt1"/>
                </a:solidFill>
                <a:latin typeface="Century Gothic"/>
                <a:ea typeface="Century Gothic"/>
                <a:cs typeface="Century Gothic"/>
                <a:sym typeface="Century Gothic"/>
              </a:rPr>
              <a:t>e a arbitragem.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88" name="Google Shape;488;p56"/>
          <p:cNvSpPr/>
          <p:nvPr/>
        </p:nvSpPr>
        <p:spPr>
          <a:xfrm>
            <a:off x="4087484" y="2406544"/>
            <a:ext cx="7116110"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E antes disso?</a:t>
            </a:r>
            <a:endParaRPr b="1" sz="1800" u="sng">
              <a:solidFill>
                <a:srgbClr val="FFFF00"/>
              </a:solidFill>
              <a:latin typeface="Century Gothic"/>
              <a:ea typeface="Century Gothic"/>
              <a:cs typeface="Century Gothic"/>
              <a:sym typeface="Century Gothic"/>
            </a:endParaRPr>
          </a:p>
        </p:txBody>
      </p:sp>
      <p:sp>
        <p:nvSpPr>
          <p:cNvPr id="489" name="Google Shape;489;p56"/>
          <p:cNvSpPr/>
          <p:nvPr/>
        </p:nvSpPr>
        <p:spPr>
          <a:xfrm>
            <a:off x="344864" y="3035684"/>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Enunciado 49 da I Jornada de Prevenção e Solução Extrajudicial de Litígios: Os Comitês de Resolução de Disputas (Dispute Boards) são método de solução consensual de conflito, na forma prevista no § 3° do art. 3º do Código de Processo Civil Brasileiro.</a:t>
            </a:r>
            <a:endParaRPr/>
          </a:p>
        </p:txBody>
      </p:sp>
      <p:sp>
        <p:nvSpPr>
          <p:cNvPr id="490" name="Google Shape;490;p56"/>
          <p:cNvSpPr/>
          <p:nvPr/>
        </p:nvSpPr>
        <p:spPr>
          <a:xfrm>
            <a:off x="344864" y="4204683"/>
            <a:ext cx="11502272" cy="163121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Enunciado 80: A utilização dos Comitês de Resolução de Disputas (Dispute Boards), com a inserção da respectiva cláusula contratual, é recomendável para os contratos de construção ou de obras de infraestrutura, como mecanismo voltado para a prevenção de litígios e redução dos custos correlatos, permitindo a imediata resolução de conflitos surgidos no curso da execução dos contratos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496" name="Google Shape;496;p57"/>
          <p:cNvSpPr/>
          <p:nvPr/>
        </p:nvSpPr>
        <p:spPr>
          <a:xfrm>
            <a:off x="344864" y="3429000"/>
            <a:ext cx="11502272" cy="255454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Enunciado 10 da I Jornada de Direito Administrativo do CJF: Em contratos administrativos decorrentes de licitações regidas pela Lei n. 8.666/1993, é facultado à Administração Pública propor aditivo para alterar a cláusula de resolução de conflitos entre as partes, incluindo métodos alternativos ao Poder Judiciário como Mediação, Arbitragem e </a:t>
            </a:r>
            <a:r>
              <a:rPr b="1" lang="pt-BR" sz="2000" u="sng">
                <a:solidFill>
                  <a:schemeClr val="lt1"/>
                </a:solidFill>
                <a:latin typeface="Century Gothic"/>
                <a:ea typeface="Century Gothic"/>
                <a:cs typeface="Century Gothic"/>
                <a:sym typeface="Century Gothic"/>
              </a:rPr>
              <a:t>Dispute Board</a:t>
            </a:r>
            <a:endParaRPr/>
          </a:p>
          <a:p>
            <a:pPr indent="-158750" lvl="0" marL="285750" marR="0" rtl="0" algn="just">
              <a:spcBef>
                <a:spcPts val="0"/>
              </a:spcBef>
              <a:spcAft>
                <a:spcPts val="0"/>
              </a:spcAft>
              <a:buClr>
                <a:schemeClr val="lt1"/>
              </a:buClr>
              <a:buSzPts val="2000"/>
              <a:buFont typeface="Arial"/>
              <a:buNone/>
            </a:pPr>
            <a:r>
              <a:t/>
            </a:r>
            <a:endParaRPr b="1" sz="2000" u="sng">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TJSP, Processo nº 2096127- 39.2018.8.26.0000:</a:t>
            </a:r>
            <a:r>
              <a:rPr b="1" lang="pt-BR" sz="2000">
                <a:solidFill>
                  <a:schemeClr val="lt1"/>
                </a:solidFill>
                <a:latin typeface="Century Gothic"/>
                <a:ea typeface="Century Gothic"/>
                <a:cs typeface="Century Gothic"/>
                <a:sym typeface="Century Gothic"/>
              </a:rPr>
              <a:t> o Tribunal validou integralmente as conclusões do Board.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02" name="Google Shape;502;p58"/>
          <p:cNvSpPr/>
          <p:nvPr/>
        </p:nvSpPr>
        <p:spPr>
          <a:xfrm>
            <a:off x="1315248" y="3718250"/>
            <a:ext cx="9368303" cy="830997"/>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Pode uma decisão do dispute board determinar a </a:t>
            </a:r>
            <a:r>
              <a:rPr b="1" lang="pt-BR" sz="2400" u="sng">
                <a:solidFill>
                  <a:schemeClr val="lt1"/>
                </a:solidFill>
                <a:latin typeface="Century Gothic"/>
                <a:ea typeface="Century Gothic"/>
                <a:cs typeface="Century Gothic"/>
                <a:sym typeface="Century Gothic"/>
              </a:rPr>
              <a:t>extinção</a:t>
            </a:r>
            <a:r>
              <a:rPr b="1" lang="pt-BR" sz="2400">
                <a:solidFill>
                  <a:schemeClr val="lt1"/>
                </a:solidFill>
                <a:latin typeface="Century Gothic"/>
                <a:ea typeface="Century Gothic"/>
                <a:cs typeface="Century Gothic"/>
                <a:sym typeface="Century Gothic"/>
              </a:rPr>
              <a:t> de um contrato administrativo?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08" name="Google Shape;508;p59"/>
          <p:cNvSpPr/>
          <p:nvPr/>
        </p:nvSpPr>
        <p:spPr>
          <a:xfrm>
            <a:off x="344864" y="2346649"/>
            <a:ext cx="11502272"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2400">
                <a:solidFill>
                  <a:schemeClr val="lt1"/>
                </a:solidFill>
                <a:latin typeface="Century Gothic"/>
                <a:ea typeface="Century Gothic"/>
                <a:cs typeface="Century Gothic"/>
                <a:sym typeface="Century Gothic"/>
              </a:rPr>
              <a:t>L14133/21, Art. 138. A extinção do contrato poderá ser:</a:t>
            </a:r>
            <a:endParaRPr/>
          </a:p>
          <a:p>
            <a:pPr indent="0" lvl="0" marL="0" marR="0" rtl="0" algn="l">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pt-BR" sz="2400">
                <a:solidFill>
                  <a:schemeClr val="lt1"/>
                </a:solidFill>
                <a:latin typeface="Century Gothic"/>
                <a:ea typeface="Century Gothic"/>
                <a:cs typeface="Century Gothic"/>
                <a:sym typeface="Century Gothic"/>
              </a:rPr>
              <a:t>I - determinada por </a:t>
            </a:r>
            <a:r>
              <a:rPr b="1" lang="pt-BR" sz="2400" u="sng">
                <a:solidFill>
                  <a:schemeClr val="lt1"/>
                </a:solidFill>
                <a:latin typeface="Century Gothic"/>
                <a:ea typeface="Century Gothic"/>
                <a:cs typeface="Century Gothic"/>
                <a:sym typeface="Century Gothic"/>
              </a:rPr>
              <a:t>ato unilateral </a:t>
            </a:r>
            <a:r>
              <a:rPr b="1" lang="pt-BR" sz="2400">
                <a:solidFill>
                  <a:schemeClr val="lt1"/>
                </a:solidFill>
                <a:latin typeface="Century Gothic"/>
                <a:ea typeface="Century Gothic"/>
                <a:cs typeface="Century Gothic"/>
                <a:sym typeface="Century Gothic"/>
              </a:rPr>
              <a:t>e escrito da Administração, exceto no caso de descumprimento decorrente de sua própria conduta;</a:t>
            </a:r>
            <a:endParaRPr/>
          </a:p>
          <a:p>
            <a:pPr indent="0" lvl="0" marL="0" marR="0" rtl="0" algn="l">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pt-BR" sz="2400">
                <a:solidFill>
                  <a:srgbClr val="FFFF00"/>
                </a:solidFill>
                <a:latin typeface="Century Gothic"/>
                <a:ea typeface="Century Gothic"/>
                <a:cs typeface="Century Gothic"/>
                <a:sym typeface="Century Gothic"/>
              </a:rPr>
              <a:t>II - consensual, por acordo entre as partes, por conciliação, por mediação </a:t>
            </a:r>
            <a:r>
              <a:rPr b="1" lang="pt-BR" sz="2400" u="sng">
                <a:solidFill>
                  <a:srgbClr val="FFFF00"/>
                </a:solidFill>
                <a:latin typeface="Century Gothic"/>
                <a:ea typeface="Century Gothic"/>
                <a:cs typeface="Century Gothic"/>
                <a:sym typeface="Century Gothic"/>
              </a:rPr>
              <a:t>ou por comitê de resolução de disputas</a:t>
            </a:r>
            <a:r>
              <a:rPr b="1" lang="pt-BR" sz="2400">
                <a:solidFill>
                  <a:srgbClr val="FFFF00"/>
                </a:solidFill>
                <a:latin typeface="Century Gothic"/>
                <a:ea typeface="Century Gothic"/>
                <a:cs typeface="Century Gothic"/>
                <a:sym typeface="Century Gothic"/>
              </a:rPr>
              <a:t>, desde que haja interesse da Administração;</a:t>
            </a:r>
            <a:endParaRPr/>
          </a:p>
          <a:p>
            <a:pPr indent="0" lvl="0" marL="0" marR="0" rtl="0" algn="l">
              <a:spcBef>
                <a:spcPts val="0"/>
              </a:spcBef>
              <a:spcAft>
                <a:spcPts val="0"/>
              </a:spcAft>
              <a:buNone/>
            </a:pPr>
            <a:r>
              <a:t/>
            </a:r>
            <a:endParaRPr b="1" sz="24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pt-BR" sz="2400">
                <a:solidFill>
                  <a:schemeClr val="lt1"/>
                </a:solidFill>
                <a:latin typeface="Century Gothic"/>
                <a:ea typeface="Century Gothic"/>
                <a:cs typeface="Century Gothic"/>
                <a:sym typeface="Century Gothic"/>
              </a:rPr>
              <a:t>III - determinada por </a:t>
            </a:r>
            <a:r>
              <a:rPr b="1" i="1" lang="pt-BR" sz="2400" u="sng">
                <a:solidFill>
                  <a:schemeClr val="lt1"/>
                </a:solidFill>
                <a:latin typeface="Century Gothic"/>
                <a:ea typeface="Century Gothic"/>
                <a:cs typeface="Century Gothic"/>
                <a:sym typeface="Century Gothic"/>
              </a:rPr>
              <a:t>decisão arbitral</a:t>
            </a:r>
            <a:r>
              <a:rPr b="1" lang="pt-BR" sz="2400">
                <a:solidFill>
                  <a:schemeClr val="lt1"/>
                </a:solidFill>
                <a:latin typeface="Century Gothic"/>
                <a:ea typeface="Century Gothic"/>
                <a:cs typeface="Century Gothic"/>
                <a:sym typeface="Century Gothic"/>
              </a:rPr>
              <a:t>, em decorrência de cláusula compromissória ou compromisso arbitral, </a:t>
            </a:r>
            <a:r>
              <a:rPr b="1" lang="pt-BR" sz="2400" u="sng">
                <a:solidFill>
                  <a:schemeClr val="lt1"/>
                </a:solidFill>
                <a:latin typeface="Century Gothic"/>
                <a:ea typeface="Century Gothic"/>
                <a:cs typeface="Century Gothic"/>
                <a:sym typeface="Century Gothic"/>
              </a:rPr>
              <a:t>ou por decisão judicial</a:t>
            </a:r>
            <a:r>
              <a:rPr b="1" lang="pt-BR" sz="2400">
                <a:solidFill>
                  <a:schemeClr val="lt1"/>
                </a:solidFill>
                <a:latin typeface="Century Gothic"/>
                <a:ea typeface="Century Gothic"/>
                <a:cs typeface="Century Gothic"/>
                <a:sym typeface="Century Gothic"/>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Teorias</a:t>
            </a:r>
            <a:endParaRPr/>
          </a:p>
        </p:txBody>
      </p:sp>
      <p:sp>
        <p:nvSpPr>
          <p:cNvPr id="148" name="Google Shape;148;p6"/>
          <p:cNvSpPr txBox="1"/>
          <p:nvPr/>
        </p:nvSpPr>
        <p:spPr>
          <a:xfrm>
            <a:off x="633167" y="2438409"/>
            <a:ext cx="10925666" cy="412420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FFFF00"/>
              </a:buClr>
              <a:buSzPts val="2400"/>
              <a:buFont typeface="Arial"/>
              <a:buChar char="•"/>
            </a:pPr>
            <a:r>
              <a:rPr b="1" lang="pt-BR" sz="2400" u="sng">
                <a:solidFill>
                  <a:srgbClr val="FFFF00"/>
                </a:solidFill>
                <a:latin typeface="Century Gothic"/>
                <a:ea typeface="Century Gothic"/>
                <a:cs typeface="Century Gothic"/>
                <a:sym typeface="Century Gothic"/>
              </a:rPr>
              <a:t>E quanto aos atos omissivos</a:t>
            </a:r>
            <a:r>
              <a:rPr b="1" lang="pt-BR" sz="2400">
                <a:solidFill>
                  <a:srgbClr val="FFFF00"/>
                </a:solidFill>
                <a:latin typeface="Century Gothic"/>
                <a:ea typeface="Century Gothic"/>
                <a:cs typeface="Century Gothic"/>
                <a:sym typeface="Century Gothic"/>
              </a:rPr>
              <a:t>?</a:t>
            </a:r>
            <a:endParaRPr/>
          </a:p>
          <a:p>
            <a:pPr indent="0" lvl="0" marL="0" marR="0" rtl="0" algn="just">
              <a:spcBef>
                <a:spcPts val="0"/>
              </a:spcBef>
              <a:spcAft>
                <a:spcPts val="0"/>
              </a:spcAft>
              <a:buNone/>
            </a:pPr>
            <a:r>
              <a:t/>
            </a:r>
            <a:endParaRPr b="1" sz="24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rgbClr val="FFFF00"/>
                </a:solidFill>
                <a:latin typeface="Century Gothic"/>
                <a:ea typeface="Century Gothic"/>
                <a:cs typeface="Century Gothic"/>
                <a:sym typeface="Century Gothic"/>
              </a:rPr>
              <a:t>1ª C: Resp. subjetiva (Celso Antonio) – culpa anônima</a:t>
            </a:r>
            <a:endParaRPr/>
          </a:p>
          <a:p>
            <a:pPr indent="0" lvl="1" marL="457200" marR="0" rtl="0" algn="just">
              <a:spcBef>
                <a:spcPts val="0"/>
              </a:spcBef>
              <a:spcAft>
                <a:spcPts val="0"/>
              </a:spcAft>
              <a:buNone/>
            </a:pPr>
            <a:r>
              <a:rPr b="1" i="0" lang="pt-BR" sz="2000" u="none" cap="none" strike="noStrike">
                <a:solidFill>
                  <a:srgbClr val="F2F2F2"/>
                </a:solidFill>
                <a:latin typeface="Century Gothic"/>
                <a:ea typeface="Century Gothic"/>
                <a:cs typeface="Century Gothic"/>
                <a:sym typeface="Century Gothic"/>
              </a:rPr>
              <a:t>Precisa provar que o serviço não funcionou, funcionou mal ou funcionou tardiamente</a:t>
            </a:r>
            <a:endParaRPr/>
          </a:p>
          <a:p>
            <a:pPr indent="0" lvl="1" marL="457200" marR="0" rtl="0" algn="just">
              <a:spcBef>
                <a:spcPts val="0"/>
              </a:spcBef>
              <a:spcAft>
                <a:spcPts val="0"/>
              </a:spcAft>
              <a:buNone/>
            </a:pPr>
            <a:r>
              <a:t/>
            </a:r>
            <a:endParaRPr b="1" i="0" sz="1400" u="none" cap="none" strike="noStrike">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rgbClr val="FFFF00"/>
                </a:solidFill>
                <a:latin typeface="Century Gothic"/>
                <a:ea typeface="Century Gothic"/>
                <a:cs typeface="Century Gothic"/>
                <a:sym typeface="Century Gothic"/>
              </a:rPr>
              <a:t>2ª C: Resp. Objetiva (Hely Lopes)</a:t>
            </a:r>
            <a:endParaRPr/>
          </a:p>
          <a:p>
            <a:pPr indent="0" lvl="1" marL="457200" marR="0" rtl="0" algn="just">
              <a:spcBef>
                <a:spcPts val="0"/>
              </a:spcBef>
              <a:spcAft>
                <a:spcPts val="0"/>
              </a:spcAft>
              <a:buNone/>
            </a:pPr>
            <a:r>
              <a:rPr b="1" i="0" lang="pt-BR" sz="2000" u="none" cap="none" strike="noStrike">
                <a:solidFill>
                  <a:srgbClr val="F2F2F2"/>
                </a:solidFill>
                <a:latin typeface="Century Gothic"/>
                <a:ea typeface="Century Gothic"/>
                <a:cs typeface="Century Gothic"/>
                <a:sym typeface="Century Gothic"/>
              </a:rPr>
              <a:t>A CF não fez distinção</a:t>
            </a:r>
            <a:endParaRPr/>
          </a:p>
          <a:p>
            <a:pPr indent="0" lvl="0" marL="0" marR="0" rtl="0" algn="just">
              <a:spcBef>
                <a:spcPts val="0"/>
              </a:spcBef>
              <a:spcAft>
                <a:spcPts val="0"/>
              </a:spcAft>
              <a:buNone/>
            </a:pPr>
            <a:r>
              <a:t/>
            </a:r>
            <a:endParaRPr b="1" sz="14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400">
                <a:solidFill>
                  <a:srgbClr val="FFFF00"/>
                </a:solidFill>
                <a:latin typeface="Century Gothic"/>
                <a:ea typeface="Century Gothic"/>
                <a:cs typeface="Century Gothic"/>
                <a:sym typeface="Century Gothic"/>
              </a:rPr>
              <a:t>3ª C: Resp. Objetiva (omissão específica) ou Subjetiva (omissão genérica) – Sergio Cavalieri</a:t>
            </a:r>
            <a:endParaRPr b="1" sz="2400" u="sng">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14" name="Google Shape;514;p60"/>
          <p:cNvSpPr/>
          <p:nvPr/>
        </p:nvSpPr>
        <p:spPr>
          <a:xfrm>
            <a:off x="1315248" y="3251720"/>
            <a:ext cx="9368303" cy="1569660"/>
          </a:xfrm>
          <a:prstGeom prst="rect">
            <a:avLst/>
          </a:prstGeom>
          <a:noFill/>
          <a:ln>
            <a:noFill/>
          </a:ln>
        </p:spPr>
        <p:txBody>
          <a:bodyPr anchorCtr="0" anchor="t" bIns="45700" lIns="91425" spcFirstLastPara="1" rIns="91425" wrap="square" tIns="45700">
            <a:spAutoFit/>
          </a:bodyPr>
          <a:lstStyle/>
          <a:p>
            <a:pPr indent="-133350" lvl="0" marL="285750" marR="0" rtl="0" algn="just">
              <a:spcBef>
                <a:spcPts val="0"/>
              </a:spcBef>
              <a:spcAft>
                <a:spcPts val="0"/>
              </a:spcAft>
              <a:buClr>
                <a:schemeClr val="lt1"/>
              </a:buClr>
              <a:buSzPts val="2400"/>
              <a:buFont typeface="Arial"/>
              <a:buNone/>
            </a:pPr>
            <a:r>
              <a:t/>
            </a:r>
            <a:endParaRPr b="1" sz="24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Crítica FAG ao art. 138, II: o dispute board possui natureza técnica, não é da sua essência decidir sobre a extinção do contrato administrativo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20" name="Google Shape;520;p61"/>
          <p:cNvSpPr/>
          <p:nvPr/>
        </p:nvSpPr>
        <p:spPr>
          <a:xfrm>
            <a:off x="2576736" y="2340264"/>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leniência e acordo de não persecução civil:</a:t>
            </a:r>
            <a:endParaRPr b="1" sz="1800" u="sng">
              <a:solidFill>
                <a:srgbClr val="FFFF00"/>
              </a:solidFill>
              <a:latin typeface="Century Gothic"/>
              <a:ea typeface="Century Gothic"/>
              <a:cs typeface="Century Gothic"/>
              <a:sym typeface="Century Gothic"/>
            </a:endParaRPr>
          </a:p>
        </p:txBody>
      </p:sp>
      <p:sp>
        <p:nvSpPr>
          <p:cNvPr id="521" name="Google Shape;521;p61"/>
          <p:cNvSpPr/>
          <p:nvPr/>
        </p:nvSpPr>
        <p:spPr>
          <a:xfrm>
            <a:off x="166459" y="3021196"/>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Acordo de leniência: </a:t>
            </a:r>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Lei do CADE (L12529)</a:t>
            </a:r>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Lei anticorrupção (L12846)</a:t>
            </a:r>
            <a:endParaRPr/>
          </a:p>
        </p:txBody>
      </p:sp>
      <p:sp>
        <p:nvSpPr>
          <p:cNvPr id="522" name="Google Shape;522;p61"/>
          <p:cNvSpPr txBox="1"/>
          <p:nvPr/>
        </p:nvSpPr>
        <p:spPr>
          <a:xfrm>
            <a:off x="690419" y="4509697"/>
            <a:ext cx="11139241" cy="184665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600">
                <a:solidFill>
                  <a:srgbClr val="FFFF00"/>
                </a:solidFill>
                <a:latin typeface="Century Gothic"/>
                <a:ea typeface="Century Gothic"/>
                <a:cs typeface="Century Gothic"/>
                <a:sym typeface="Century Gothic"/>
              </a:rPr>
              <a:t>Art. 16. A autoridade máxima de cada órgão ou entidade pública poderá celebrar acordo de leniência com as pessoas jurídicas responsáveis pela prática dos atos previstos nesta Lei que colaborem efetivamente com as investigações e o processo administrativo, sendo que dessa colaboração resulte:</a:t>
            </a:r>
            <a:endParaRPr/>
          </a:p>
          <a:p>
            <a:pPr indent="0" lvl="0" marL="0" marR="0" rtl="0" algn="just">
              <a:spcBef>
                <a:spcPts val="0"/>
              </a:spcBef>
              <a:spcAft>
                <a:spcPts val="0"/>
              </a:spcAft>
              <a:buNone/>
            </a:pPr>
            <a:r>
              <a:t/>
            </a:r>
            <a:endParaRPr b="1" sz="16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600">
                <a:solidFill>
                  <a:srgbClr val="FFFF00"/>
                </a:solidFill>
                <a:latin typeface="Century Gothic"/>
                <a:ea typeface="Century Gothic"/>
                <a:cs typeface="Century Gothic"/>
                <a:sym typeface="Century Gothic"/>
              </a:rPr>
              <a:t>I - a identificação dos demais envolvidos na infração, quando couber; e</a:t>
            </a:r>
            <a:endParaRPr/>
          </a:p>
          <a:p>
            <a:pPr indent="0" lvl="0" marL="0" marR="0" rtl="0" algn="just">
              <a:spcBef>
                <a:spcPts val="0"/>
              </a:spcBef>
              <a:spcAft>
                <a:spcPts val="0"/>
              </a:spcAft>
              <a:buNone/>
            </a:pPr>
            <a:r>
              <a:t/>
            </a:r>
            <a:endParaRPr b="1" sz="16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600">
                <a:solidFill>
                  <a:srgbClr val="FFFF00"/>
                </a:solidFill>
                <a:latin typeface="Century Gothic"/>
                <a:ea typeface="Century Gothic"/>
                <a:cs typeface="Century Gothic"/>
                <a:sym typeface="Century Gothic"/>
              </a:rPr>
              <a:t>II - a obtenção célere de informações e documentos que comprovem o ilícito sob apuração</a:t>
            </a:r>
            <a:r>
              <a:rPr lang="pt-BR" sz="1600">
                <a:solidFill>
                  <a:srgbClr val="FFFF00"/>
                </a:solidFill>
                <a:latin typeface="Century Gothic"/>
                <a:ea typeface="Century Gothic"/>
                <a:cs typeface="Century Gothic"/>
                <a:sym typeface="Century Gothic"/>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28" name="Google Shape;528;p62"/>
          <p:cNvSpPr/>
          <p:nvPr/>
        </p:nvSpPr>
        <p:spPr>
          <a:xfrm>
            <a:off x="2576736" y="2143647"/>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leniência e acordo de não persecução civil:</a:t>
            </a:r>
            <a:endParaRPr b="1" sz="1800" u="sng">
              <a:solidFill>
                <a:srgbClr val="FFFF00"/>
              </a:solidFill>
              <a:latin typeface="Century Gothic"/>
              <a:ea typeface="Century Gothic"/>
              <a:cs typeface="Century Gothic"/>
              <a:sym typeface="Century Gothic"/>
            </a:endParaRPr>
          </a:p>
        </p:txBody>
      </p:sp>
      <p:sp>
        <p:nvSpPr>
          <p:cNvPr id="529" name="Google Shape;529;p62"/>
          <p:cNvSpPr/>
          <p:nvPr/>
        </p:nvSpPr>
        <p:spPr>
          <a:xfrm>
            <a:off x="101144" y="2793653"/>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Acordo de não persecução cível (Lei de Improbidade): Incluído pela Lei nº 13.964, de 2019</a:t>
            </a:r>
            <a:r>
              <a:rPr b="1" lang="pt-BR" sz="1800">
                <a:solidFill>
                  <a:schemeClr val="lt1"/>
                </a:solidFill>
                <a:latin typeface="Century Gothic"/>
                <a:ea typeface="Century Gothic"/>
                <a:cs typeface="Century Gothic"/>
                <a:sym typeface="Century Gothic"/>
              </a:rPr>
              <a:t>)</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p:txBody>
      </p:sp>
      <p:sp>
        <p:nvSpPr>
          <p:cNvPr id="530" name="Google Shape;530;p62"/>
          <p:cNvSpPr txBox="1"/>
          <p:nvPr/>
        </p:nvSpPr>
        <p:spPr>
          <a:xfrm>
            <a:off x="588584" y="3507783"/>
            <a:ext cx="11139241" cy="40626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L8429, Art. 17-B. O </a:t>
            </a:r>
            <a:r>
              <a:rPr b="1" lang="pt-BR" sz="1400" u="sng">
                <a:solidFill>
                  <a:srgbClr val="FFFF00"/>
                </a:solidFill>
                <a:latin typeface="Century Gothic"/>
                <a:ea typeface="Century Gothic"/>
                <a:cs typeface="Century Gothic"/>
                <a:sym typeface="Century Gothic"/>
              </a:rPr>
              <a:t>Ministério Público</a:t>
            </a:r>
            <a:r>
              <a:rPr b="1" lang="pt-BR" sz="1400">
                <a:solidFill>
                  <a:srgbClr val="FFFF00"/>
                </a:solidFill>
                <a:latin typeface="Century Gothic"/>
                <a:ea typeface="Century Gothic"/>
                <a:cs typeface="Century Gothic"/>
                <a:sym typeface="Century Gothic"/>
              </a:rPr>
              <a:t> poderá, conforme as circunstâncias do caso concreto, celebrar acordo de não persecução civil, desde que dele advenham, ao menos, os seguintes resultados:       (Incluído pela Lei nº 14.230, de 2021)</a:t>
            </a:r>
            <a:endParaRPr/>
          </a:p>
          <a:p>
            <a:pPr indent="0" lvl="0" marL="0" marR="0" rtl="0" algn="just">
              <a:spcBef>
                <a:spcPts val="0"/>
              </a:spcBef>
              <a:spcAft>
                <a:spcPts val="0"/>
              </a:spcAft>
              <a:buNone/>
            </a:pPr>
            <a:r>
              <a:t/>
            </a:r>
            <a:endParaRPr b="1" sz="14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I - o integral ressarcimento do dano;        (Incluído pela Lei nº 14.230, de 2021)</a:t>
            </a:r>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II - a reversão à pessoa jurídica lesada da vantagem indevida obtida, ainda que oriunda de agentes privados.         (Incluído pela Lei nº 14.230, de 2021)</a:t>
            </a:r>
            <a:endParaRPr/>
          </a:p>
          <a:p>
            <a:pPr indent="0" lvl="0" marL="0" marR="0" rtl="0" algn="just">
              <a:spcBef>
                <a:spcPts val="0"/>
              </a:spcBef>
              <a:spcAft>
                <a:spcPts val="0"/>
              </a:spcAft>
              <a:buNone/>
            </a:pPr>
            <a:r>
              <a:t/>
            </a:r>
            <a:endParaRPr b="1" sz="14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 1º A celebração do acordo a que se refere o caput deste artigo dependerá, cumulativamente:         (Incluído pela Lei nº 14.230, de 2021)</a:t>
            </a:r>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I - da oitiva do ente federativo lesado, em momento anterior ou posterior à propositura da ação;         (Incluído pela Lei nº 14.230, de 2021)</a:t>
            </a:r>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II - de aprovação, no prazo de até 60 (sessenta) dias, pelo órgão do Ministério Público competente para apreciar as promoções de arquivamento de inquéritos civis, se anterior ao ajuizamento da ação;        (Incluído pela Lei nº 14.230, de 2021)</a:t>
            </a:r>
            <a:endParaRPr/>
          </a:p>
          <a:p>
            <a:pPr indent="0" lvl="0" marL="0" marR="0" rtl="0" algn="just">
              <a:spcBef>
                <a:spcPts val="0"/>
              </a:spcBef>
              <a:spcAft>
                <a:spcPts val="0"/>
              </a:spcAft>
              <a:buNone/>
            </a:pPr>
            <a:r>
              <a:rPr b="1" lang="pt-BR" sz="1400">
                <a:solidFill>
                  <a:srgbClr val="FFFF00"/>
                </a:solidFill>
                <a:latin typeface="Century Gothic"/>
                <a:ea typeface="Century Gothic"/>
                <a:cs typeface="Century Gothic"/>
                <a:sym typeface="Century Gothic"/>
              </a:rPr>
              <a:t>III - de </a:t>
            </a:r>
            <a:r>
              <a:rPr b="1" lang="pt-BR" sz="1400" u="sng">
                <a:solidFill>
                  <a:srgbClr val="FFFF00"/>
                </a:solidFill>
                <a:latin typeface="Century Gothic"/>
                <a:ea typeface="Century Gothic"/>
                <a:cs typeface="Century Gothic"/>
                <a:sym typeface="Century Gothic"/>
              </a:rPr>
              <a:t>homologação judicial</a:t>
            </a:r>
            <a:r>
              <a:rPr b="1" lang="pt-BR" sz="1400">
                <a:solidFill>
                  <a:srgbClr val="FFFF00"/>
                </a:solidFill>
                <a:latin typeface="Century Gothic"/>
                <a:ea typeface="Century Gothic"/>
                <a:cs typeface="Century Gothic"/>
                <a:sym typeface="Century Gothic"/>
              </a:rPr>
              <a:t>, independentemente de o acordo ocorrer antes ou depois do ajuizamento da ação de improbidade administrativa.        (Incluído pela Lei nº 14.230, de 2021)</a:t>
            </a:r>
            <a:endParaRPr b="1" sz="12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16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16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16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36" name="Google Shape;536;p63"/>
          <p:cNvSpPr/>
          <p:nvPr/>
        </p:nvSpPr>
        <p:spPr>
          <a:xfrm>
            <a:off x="2576736" y="2340264"/>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não persecução civil:</a:t>
            </a:r>
            <a:endParaRPr b="1" sz="1800" u="sng">
              <a:solidFill>
                <a:srgbClr val="FFFF00"/>
              </a:solidFill>
              <a:latin typeface="Century Gothic"/>
              <a:ea typeface="Century Gothic"/>
              <a:cs typeface="Century Gothic"/>
              <a:sym typeface="Century Gothic"/>
            </a:endParaRPr>
          </a:p>
        </p:txBody>
      </p:sp>
      <p:sp>
        <p:nvSpPr>
          <p:cNvPr id="537" name="Google Shape;537;p63"/>
          <p:cNvSpPr txBox="1"/>
          <p:nvPr/>
        </p:nvSpPr>
        <p:spPr>
          <a:xfrm>
            <a:off x="526379" y="3349162"/>
            <a:ext cx="11139241" cy="24929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20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O art. 17-B da Lei 8.429/92, inserido pela Lei 14.230/2021, estabelece </a:t>
            </a:r>
            <a:r>
              <a:rPr b="1" lang="pt-BR" sz="2000" u="sng">
                <a:solidFill>
                  <a:srgbClr val="FFFF00"/>
                </a:solidFill>
                <a:latin typeface="Century Gothic"/>
                <a:ea typeface="Century Gothic"/>
                <a:cs typeface="Century Gothic"/>
                <a:sym typeface="Century Gothic"/>
              </a:rPr>
              <a:t>dois requisitos mínimos </a:t>
            </a:r>
            <a:r>
              <a:rPr b="1" lang="pt-BR" sz="2000">
                <a:solidFill>
                  <a:srgbClr val="FFFF00"/>
                </a:solidFill>
                <a:latin typeface="Century Gothic"/>
                <a:ea typeface="Century Gothic"/>
                <a:cs typeface="Century Gothic"/>
                <a:sym typeface="Century Gothic"/>
              </a:rPr>
              <a:t>para a celebração do ANPC: </a:t>
            </a:r>
            <a:r>
              <a:rPr b="1" lang="pt-BR" sz="2000" u="sng">
                <a:solidFill>
                  <a:srgbClr val="FFFF00"/>
                </a:solidFill>
                <a:latin typeface="Century Gothic"/>
                <a:ea typeface="Century Gothic"/>
                <a:cs typeface="Century Gothic"/>
                <a:sym typeface="Century Gothic"/>
              </a:rPr>
              <a:t>integral ressarcimento do dano</a:t>
            </a:r>
            <a:r>
              <a:rPr b="1" lang="pt-BR" sz="2000">
                <a:solidFill>
                  <a:srgbClr val="FFFF00"/>
                </a:solidFill>
                <a:latin typeface="Century Gothic"/>
                <a:ea typeface="Century Gothic"/>
                <a:cs typeface="Century Gothic"/>
                <a:sym typeface="Century Gothic"/>
              </a:rPr>
              <a:t> e </a:t>
            </a:r>
            <a:r>
              <a:rPr b="1" lang="pt-BR" sz="2000" u="sng">
                <a:solidFill>
                  <a:srgbClr val="FFFF00"/>
                </a:solidFill>
                <a:latin typeface="Century Gothic"/>
                <a:ea typeface="Century Gothic"/>
                <a:cs typeface="Century Gothic"/>
                <a:sym typeface="Century Gothic"/>
              </a:rPr>
              <a:t>reversão à pessoa jurídica lesada da vantagem indevida</a:t>
            </a:r>
            <a:r>
              <a:rPr b="1" lang="pt-BR" sz="2000">
                <a:solidFill>
                  <a:srgbClr val="FFFF00"/>
                </a:solidFill>
                <a:latin typeface="Century Gothic"/>
                <a:ea typeface="Century Gothic"/>
                <a:cs typeface="Century Gothic"/>
                <a:sym typeface="Century Gothic"/>
              </a:rPr>
              <a:t>. Logo, há margem para a </a:t>
            </a:r>
            <a:r>
              <a:rPr b="1" lang="pt-BR" sz="2000">
                <a:solidFill>
                  <a:schemeClr val="lt1"/>
                </a:solidFill>
                <a:latin typeface="Century Gothic"/>
                <a:ea typeface="Century Gothic"/>
                <a:cs typeface="Century Gothic"/>
                <a:sym typeface="Century Gothic"/>
              </a:rPr>
              <a:t>negociação</a:t>
            </a:r>
            <a:r>
              <a:rPr b="1" lang="pt-BR" sz="2000">
                <a:solidFill>
                  <a:srgbClr val="FFFF00"/>
                </a:solidFill>
                <a:latin typeface="Century Gothic"/>
                <a:ea typeface="Century Gothic"/>
                <a:cs typeface="Century Gothic"/>
                <a:sym typeface="Century Gothic"/>
              </a:rPr>
              <a:t> sobre a forma do ressarcimento, o qual poderá ocorrer em </a:t>
            </a:r>
            <a:r>
              <a:rPr b="1" lang="pt-BR" sz="2000">
                <a:solidFill>
                  <a:schemeClr val="lt1"/>
                </a:solidFill>
                <a:latin typeface="Century Gothic"/>
                <a:ea typeface="Century Gothic"/>
                <a:cs typeface="Century Gothic"/>
                <a:sym typeface="Century Gothic"/>
              </a:rPr>
              <a:t>pecúnia ou de forma diversa</a:t>
            </a:r>
            <a:endParaRPr b="1" sz="2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2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43" name="Google Shape;543;p64"/>
          <p:cNvSpPr/>
          <p:nvPr/>
        </p:nvSpPr>
        <p:spPr>
          <a:xfrm>
            <a:off x="2576736" y="2340264"/>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não persecução civil:</a:t>
            </a:r>
            <a:endParaRPr b="1" sz="1800" u="sng">
              <a:solidFill>
                <a:srgbClr val="FFFF00"/>
              </a:solidFill>
              <a:latin typeface="Century Gothic"/>
              <a:ea typeface="Century Gothic"/>
              <a:cs typeface="Century Gothic"/>
              <a:sym typeface="Century Gothic"/>
            </a:endParaRPr>
          </a:p>
        </p:txBody>
      </p:sp>
      <p:sp>
        <p:nvSpPr>
          <p:cNvPr id="544" name="Google Shape;544;p64"/>
          <p:cNvSpPr txBox="1"/>
          <p:nvPr/>
        </p:nvSpPr>
        <p:spPr>
          <a:xfrm>
            <a:off x="526379" y="3349162"/>
            <a:ext cx="11139241"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20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 Até o advento da Lei 14.230/2021, entendia-se que o ANPC poderia ser celebrado apenas até o trânsito em julgado na ação de improbidade. </a:t>
            </a:r>
            <a:endParaRPr/>
          </a:p>
          <a:p>
            <a:pPr indent="0" lvl="0" marL="0" marR="0" rtl="0" algn="just">
              <a:spcBef>
                <a:spcPts val="0"/>
              </a:spcBef>
              <a:spcAft>
                <a:spcPts val="0"/>
              </a:spcAft>
              <a:buNone/>
            </a:pPr>
            <a:r>
              <a:t/>
            </a:r>
            <a:endParaRPr b="1" sz="20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Hoje, o §4º do art. 17-B da Lei 8.429/92 prevê que é possível também na execução da sentença condenatória.</a:t>
            </a:r>
            <a:endParaRPr sz="2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50" name="Google Shape;550;p65"/>
          <p:cNvSpPr/>
          <p:nvPr/>
        </p:nvSpPr>
        <p:spPr>
          <a:xfrm>
            <a:off x="2576736" y="2340264"/>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leniência e acordo de não persecução civil:</a:t>
            </a:r>
            <a:endParaRPr b="1" sz="1800" u="sng">
              <a:solidFill>
                <a:srgbClr val="FFFF00"/>
              </a:solidFill>
              <a:latin typeface="Century Gothic"/>
              <a:ea typeface="Century Gothic"/>
              <a:cs typeface="Century Gothic"/>
              <a:sym typeface="Century Gothic"/>
            </a:endParaRPr>
          </a:p>
        </p:txBody>
      </p:sp>
      <p:sp>
        <p:nvSpPr>
          <p:cNvPr id="551" name="Google Shape;551;p65"/>
          <p:cNvSpPr txBox="1"/>
          <p:nvPr/>
        </p:nvSpPr>
        <p:spPr>
          <a:xfrm>
            <a:off x="526379" y="3349162"/>
            <a:ext cx="11139241" cy="29238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L8429, Art. 17-B. </a:t>
            </a:r>
            <a:endParaRPr/>
          </a:p>
          <a:p>
            <a:pPr indent="0" lvl="0" marL="0" marR="0" rtl="0" algn="just">
              <a:spcBef>
                <a:spcPts val="0"/>
              </a:spcBef>
              <a:spcAft>
                <a:spcPts val="0"/>
              </a:spcAft>
              <a:buNone/>
            </a:pPr>
            <a:r>
              <a:t/>
            </a:r>
            <a:endParaRPr b="1" sz="20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 4º O acordo a que se refere o caput deste artigo poderá ser celebrado no curso da investigação de apuração do ilícito, no curso da ação de improbidade </a:t>
            </a:r>
            <a:r>
              <a:rPr b="1" lang="pt-BR" sz="2000" u="sng">
                <a:solidFill>
                  <a:srgbClr val="FFFF00"/>
                </a:solidFill>
                <a:latin typeface="Century Gothic"/>
                <a:ea typeface="Century Gothic"/>
                <a:cs typeface="Century Gothic"/>
                <a:sym typeface="Century Gothic"/>
              </a:rPr>
              <a:t>ou no momento da execução da sentença condenatória</a:t>
            </a:r>
            <a:r>
              <a:rPr b="1" lang="pt-BR" sz="2000">
                <a:solidFill>
                  <a:srgbClr val="FFFF00"/>
                </a:solidFill>
                <a:latin typeface="Century Gothic"/>
                <a:ea typeface="Century Gothic"/>
                <a:cs typeface="Century Gothic"/>
                <a:sym typeface="Century Gothic"/>
              </a:rPr>
              <a:t>.      (Incluído pela Lei nº 14.230, de 2021)</a:t>
            </a:r>
            <a:endParaRPr/>
          </a:p>
          <a:p>
            <a:pPr indent="0" lvl="0" marL="0" marR="0" rtl="0" algn="just">
              <a:spcBef>
                <a:spcPts val="0"/>
              </a:spcBef>
              <a:spcAft>
                <a:spcPts val="0"/>
              </a:spcAft>
              <a:buNone/>
            </a:pPr>
            <a:r>
              <a:t/>
            </a:r>
            <a:endParaRPr b="1" sz="2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2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57" name="Google Shape;557;p66"/>
          <p:cNvSpPr/>
          <p:nvPr/>
        </p:nvSpPr>
        <p:spPr>
          <a:xfrm>
            <a:off x="2576736" y="2340264"/>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 de leniência e acordo de não persecução civil:</a:t>
            </a:r>
            <a:endParaRPr b="1" sz="1800" u="sng">
              <a:solidFill>
                <a:srgbClr val="FFFF00"/>
              </a:solidFill>
              <a:latin typeface="Century Gothic"/>
              <a:ea typeface="Century Gothic"/>
              <a:cs typeface="Century Gothic"/>
              <a:sym typeface="Century Gothic"/>
            </a:endParaRPr>
          </a:p>
        </p:txBody>
      </p:sp>
      <p:sp>
        <p:nvSpPr>
          <p:cNvPr id="558" name="Google Shape;558;p66"/>
          <p:cNvSpPr txBox="1"/>
          <p:nvPr/>
        </p:nvSpPr>
        <p:spPr>
          <a:xfrm>
            <a:off x="1916641" y="4117627"/>
            <a:ext cx="11139241" cy="1692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STF, ADI 7043: os entes públicos também podem propor ANPC</a:t>
            </a:r>
            <a:endParaRPr/>
          </a:p>
          <a:p>
            <a:pPr indent="0" lvl="0" marL="0" marR="0" rtl="0" algn="just">
              <a:spcBef>
                <a:spcPts val="0"/>
              </a:spcBef>
              <a:spcAft>
                <a:spcPts val="0"/>
              </a:spcAft>
              <a:buNone/>
            </a:pPr>
            <a:r>
              <a:t/>
            </a:r>
            <a:endParaRPr b="1" sz="2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b="1" sz="2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t/>
            </a:r>
            <a:endParaRPr sz="2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64" name="Google Shape;564;p67"/>
          <p:cNvSpPr/>
          <p:nvPr/>
        </p:nvSpPr>
        <p:spPr>
          <a:xfrm>
            <a:off x="4299519" y="2338400"/>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Arbitragem :</a:t>
            </a:r>
            <a:endParaRPr b="1" sz="1800" u="sng">
              <a:solidFill>
                <a:srgbClr val="FFFF00"/>
              </a:solidFill>
              <a:latin typeface="Century Gothic"/>
              <a:ea typeface="Century Gothic"/>
              <a:cs typeface="Century Gothic"/>
              <a:sym typeface="Century Gothic"/>
            </a:endParaRPr>
          </a:p>
        </p:txBody>
      </p:sp>
      <p:sp>
        <p:nvSpPr>
          <p:cNvPr id="565" name="Google Shape;565;p67"/>
          <p:cNvSpPr/>
          <p:nvPr/>
        </p:nvSpPr>
        <p:spPr>
          <a:xfrm>
            <a:off x="166459" y="2996106"/>
            <a:ext cx="11502272" cy="317009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Arbitrabilidade subjetiva X objetiva</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Evolução legal:</a:t>
            </a:r>
            <a:endParaRPr/>
          </a:p>
          <a:p>
            <a:pPr indent="0" lvl="0" marL="0" marR="0" rtl="0" algn="just">
              <a:spcBef>
                <a:spcPts val="0"/>
              </a:spcBef>
              <a:spcAft>
                <a:spcPts val="0"/>
              </a:spcAft>
              <a:buNone/>
            </a:pPr>
            <a:r>
              <a:t/>
            </a:r>
            <a:endParaRPr b="1" sz="2000">
              <a:solidFill>
                <a:schemeClr val="lt1"/>
              </a:solidFill>
              <a:latin typeface="Century Gothic"/>
              <a:ea typeface="Century Gothic"/>
              <a:cs typeface="Century Gothic"/>
              <a:sym typeface="Century Gothic"/>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Art. 23-A da lei 8987/05 (lei das concessões), </a:t>
            </a:r>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art. 11, III da Lei 11.079/04 (lei das PPPs)</a:t>
            </a:r>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art. 44-A à lei 12.462/11 (RDC). </a:t>
            </a:r>
            <a:endParaRPr/>
          </a:p>
          <a:p>
            <a:pPr indent="-342900" lvl="0" marL="342900" marR="0" rtl="0" algn="just">
              <a:spcBef>
                <a:spcPts val="0"/>
              </a:spcBef>
              <a:spcAft>
                <a:spcPts val="0"/>
              </a:spcAft>
              <a:buClr>
                <a:schemeClr val="lt1"/>
              </a:buClr>
              <a:buSzPts val="2000"/>
              <a:buFont typeface="Century Gothic"/>
              <a:buChar char="-"/>
            </a:pPr>
            <a:r>
              <a:rPr b="1" lang="pt-BR" sz="2000">
                <a:solidFill>
                  <a:schemeClr val="lt1"/>
                </a:solidFill>
                <a:latin typeface="Century Gothic"/>
                <a:ea typeface="Century Gothic"/>
                <a:cs typeface="Century Gothic"/>
                <a:sym typeface="Century Gothic"/>
              </a:rPr>
              <a:t>....</a:t>
            </a:r>
            <a:endParaRPr/>
          </a:p>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 Lei 13.129/15 alterou a lei de arbitragem (lei 9307/96),</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71" name="Google Shape;571;p68"/>
          <p:cNvSpPr/>
          <p:nvPr/>
        </p:nvSpPr>
        <p:spPr>
          <a:xfrm>
            <a:off x="4299519" y="2338400"/>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Arbitragem :</a:t>
            </a:r>
            <a:endParaRPr b="1" sz="1800" u="sng">
              <a:solidFill>
                <a:srgbClr val="FFFF00"/>
              </a:solidFill>
              <a:latin typeface="Century Gothic"/>
              <a:ea typeface="Century Gothic"/>
              <a:cs typeface="Century Gothic"/>
              <a:sym typeface="Century Gothic"/>
            </a:endParaRPr>
          </a:p>
        </p:txBody>
      </p:sp>
      <p:sp>
        <p:nvSpPr>
          <p:cNvPr id="572" name="Google Shape;572;p68"/>
          <p:cNvSpPr/>
          <p:nvPr/>
        </p:nvSpPr>
        <p:spPr>
          <a:xfrm>
            <a:off x="166459" y="2996106"/>
            <a:ext cx="11502272"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Art. 1º, § 1o A administração pública direta e indireta poderá utilizar-se da arbitragem para dirimir conflitos relativos a </a:t>
            </a:r>
            <a:r>
              <a:rPr b="1" lang="pt-BR" sz="2000" u="sng">
                <a:solidFill>
                  <a:schemeClr val="lt1"/>
                </a:solidFill>
                <a:latin typeface="Century Gothic"/>
                <a:ea typeface="Century Gothic"/>
                <a:cs typeface="Century Gothic"/>
                <a:sym typeface="Century Gothic"/>
              </a:rPr>
              <a:t>direitos patrimoniais disponíveis</a:t>
            </a:r>
            <a:r>
              <a:rPr b="1" lang="pt-BR" sz="2000">
                <a:solidFill>
                  <a:schemeClr val="lt1"/>
                </a:solidFill>
                <a:latin typeface="Century Gothic"/>
                <a:ea typeface="Century Gothic"/>
                <a:cs typeface="Century Gothic"/>
                <a:sym typeface="Century Gothic"/>
              </a:rPr>
              <a:t>. (Incluído pela Lei nº 13.129, de 2015)</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ctr">
              <a:spcBef>
                <a:spcPts val="0"/>
              </a:spcBef>
              <a:spcAft>
                <a:spcPts val="0"/>
              </a:spcAft>
              <a:buClr>
                <a:srgbClr val="FFFF00"/>
              </a:buClr>
              <a:buSzPts val="1800"/>
              <a:buFont typeface="Arial"/>
              <a:buChar char="•"/>
            </a:pPr>
            <a:r>
              <a:rPr b="1" lang="pt-BR" sz="1800">
                <a:solidFill>
                  <a:srgbClr val="FFFF00"/>
                </a:solidFill>
                <a:latin typeface="Century Gothic"/>
                <a:ea typeface="Century Gothic"/>
                <a:cs typeface="Century Gothic"/>
                <a:sym typeface="Century Gothic"/>
              </a:rPr>
              <a:t>Aragão: direitos patrimoniais disponíveis são direitos que admitem CONTRATUALIZAÇÃO</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Art. 2º A arbitragem poderá ser de direito ou de equidade, a critério das partes. </a:t>
            </a:r>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 3o A arbitragem que envolva a administração pública será sempre de direito e respeitará o princípio da publicidade.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78" name="Google Shape;578;p69"/>
          <p:cNvSpPr/>
          <p:nvPr/>
        </p:nvSpPr>
        <p:spPr>
          <a:xfrm>
            <a:off x="4299519" y="2338400"/>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Arbitragem :</a:t>
            </a:r>
            <a:endParaRPr b="1" sz="1800" u="sng">
              <a:solidFill>
                <a:srgbClr val="FFFF00"/>
              </a:solidFill>
              <a:latin typeface="Century Gothic"/>
              <a:ea typeface="Century Gothic"/>
              <a:cs typeface="Century Gothic"/>
              <a:sym typeface="Century Gothic"/>
            </a:endParaRPr>
          </a:p>
        </p:txBody>
      </p:sp>
      <p:sp>
        <p:nvSpPr>
          <p:cNvPr id="579" name="Google Shape;579;p69"/>
          <p:cNvSpPr/>
          <p:nvPr/>
        </p:nvSpPr>
        <p:spPr>
          <a:xfrm>
            <a:off x="344864" y="3605706"/>
            <a:ext cx="11502272" cy="163121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Enunciado 19 da I Jornada de Direito Administrativo - As controvérsias acerca de equilíbrio econômico-financeiro dos contratos administrativos integram a categoria das relativas a direitos patrimoniais disponíveis, para cuja solução se admitem meios extrajudiciais adequados de prevenção e resolução de controvérsias, notadamente a conciliação, a mediação, o comitê de resolução de disputas e a arbitragem.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Teorias</a:t>
            </a:r>
            <a:endParaRPr/>
          </a:p>
        </p:txBody>
      </p:sp>
      <p:pic>
        <p:nvPicPr>
          <p:cNvPr id="154" name="Google Shape;154;p7"/>
          <p:cNvPicPr preferRelativeResize="0"/>
          <p:nvPr/>
        </p:nvPicPr>
        <p:blipFill rotWithShape="1">
          <a:blip r:embed="rId3">
            <a:alphaModFix/>
          </a:blip>
          <a:srcRect b="0" l="0" r="0" t="0"/>
          <a:stretch/>
        </p:blipFill>
        <p:spPr>
          <a:xfrm>
            <a:off x="1074682" y="3095105"/>
            <a:ext cx="10042635" cy="26594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85" name="Google Shape;585;p70"/>
          <p:cNvSpPr/>
          <p:nvPr/>
        </p:nvSpPr>
        <p:spPr>
          <a:xfrm>
            <a:off x="4243535" y="1995987"/>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Arbitragem :</a:t>
            </a:r>
            <a:endParaRPr b="1" sz="1800" u="sng">
              <a:solidFill>
                <a:srgbClr val="FFFF00"/>
              </a:solidFill>
              <a:latin typeface="Century Gothic"/>
              <a:ea typeface="Century Gothic"/>
              <a:cs typeface="Century Gothic"/>
              <a:sym typeface="Century Gothic"/>
            </a:endParaRPr>
          </a:p>
        </p:txBody>
      </p:sp>
      <p:sp>
        <p:nvSpPr>
          <p:cNvPr id="586" name="Google Shape;586;p70"/>
          <p:cNvSpPr/>
          <p:nvPr/>
        </p:nvSpPr>
        <p:spPr>
          <a:xfrm>
            <a:off x="166459" y="2700636"/>
            <a:ext cx="11502272" cy="409342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L14133, Art. 151. Nas contratações regidas por esta Lei, poderão ser utilizados meios alternativos de prevenção e resolução de controvérsias, notadamente a conciliação, a mediação, o comitê de resolução de disputas </a:t>
            </a:r>
            <a:r>
              <a:rPr b="1" lang="pt-BR" sz="1600" u="sng">
                <a:solidFill>
                  <a:schemeClr val="lt1"/>
                </a:solidFill>
                <a:latin typeface="Century Gothic"/>
                <a:ea typeface="Century Gothic"/>
                <a:cs typeface="Century Gothic"/>
                <a:sym typeface="Century Gothic"/>
              </a:rPr>
              <a:t>e a arbitragem.</a:t>
            </a:r>
            <a:endParaRPr/>
          </a:p>
          <a:p>
            <a:pPr indent="-184150" lvl="0" marL="285750" marR="0" rtl="0" algn="just">
              <a:spcBef>
                <a:spcPts val="0"/>
              </a:spcBef>
              <a:spcAft>
                <a:spcPts val="0"/>
              </a:spcAft>
              <a:buClr>
                <a:schemeClr val="lt1"/>
              </a:buClr>
              <a:buSzPts val="1600"/>
              <a:buFont typeface="Arial"/>
              <a:buNone/>
            </a:pPr>
            <a:r>
              <a:t/>
            </a:r>
            <a:endParaRPr b="1" sz="1600" u="sng">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Parágrafo único. Será aplicado o disposto no caput deste artigo às controvérsias relacionadas a </a:t>
            </a:r>
            <a:r>
              <a:rPr b="1" lang="pt-BR" sz="1600" u="sng">
                <a:solidFill>
                  <a:schemeClr val="lt1"/>
                </a:solidFill>
                <a:latin typeface="Century Gothic"/>
                <a:ea typeface="Century Gothic"/>
                <a:cs typeface="Century Gothic"/>
                <a:sym typeface="Century Gothic"/>
              </a:rPr>
              <a:t>direitos patrimoniais disponíveis</a:t>
            </a:r>
            <a:r>
              <a:rPr b="1" lang="pt-BR" sz="1600">
                <a:solidFill>
                  <a:schemeClr val="lt1"/>
                </a:solidFill>
                <a:latin typeface="Century Gothic"/>
                <a:ea typeface="Century Gothic"/>
                <a:cs typeface="Century Gothic"/>
                <a:sym typeface="Century Gothic"/>
              </a:rPr>
              <a:t>, como as questões relacionadas ao restabelecimento do </a:t>
            </a:r>
            <a:r>
              <a:rPr b="1" lang="pt-BR" sz="1600">
                <a:solidFill>
                  <a:srgbClr val="FFFF00"/>
                </a:solidFill>
                <a:latin typeface="Century Gothic"/>
                <a:ea typeface="Century Gothic"/>
                <a:cs typeface="Century Gothic"/>
                <a:sym typeface="Century Gothic"/>
              </a:rPr>
              <a:t>equilíbrio econômico-financeiro do contrato</a:t>
            </a:r>
            <a:r>
              <a:rPr b="1" lang="pt-BR" sz="1600">
                <a:solidFill>
                  <a:schemeClr val="lt1"/>
                </a:solidFill>
                <a:latin typeface="Century Gothic"/>
                <a:ea typeface="Century Gothic"/>
                <a:cs typeface="Century Gothic"/>
                <a:sym typeface="Century Gothic"/>
              </a:rPr>
              <a:t>, ao inadimplemento de obrigações contratuais por quaisquer das partes e ao cálculo de indenizações.</a:t>
            </a:r>
            <a:endParaRPr/>
          </a:p>
          <a:p>
            <a:pPr indent="-184150" lvl="0" marL="285750" marR="0" rtl="0" algn="just">
              <a:spcBef>
                <a:spcPts val="0"/>
              </a:spcBef>
              <a:spcAft>
                <a:spcPts val="0"/>
              </a:spcAft>
              <a:buClr>
                <a:schemeClr val="lt1"/>
              </a:buClr>
              <a:buSzPts val="1600"/>
              <a:buFont typeface="Arial"/>
              <a:buNone/>
            </a:pPr>
            <a:r>
              <a:t/>
            </a:r>
            <a:endParaRPr b="1" sz="16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Art. 152. A arbitragem será sempre de direito e observará o princípio da publicidade.</a:t>
            </a:r>
            <a:endParaRPr/>
          </a:p>
          <a:p>
            <a:pPr indent="-184150" lvl="0" marL="285750" marR="0" rtl="0" algn="just">
              <a:spcBef>
                <a:spcPts val="0"/>
              </a:spcBef>
              <a:spcAft>
                <a:spcPts val="0"/>
              </a:spcAft>
              <a:buClr>
                <a:schemeClr val="lt1"/>
              </a:buClr>
              <a:buSzPts val="1600"/>
              <a:buFont typeface="Arial"/>
              <a:buNone/>
            </a:pPr>
            <a:r>
              <a:t/>
            </a:r>
            <a:endParaRPr b="1" sz="16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Art. 153. Os contratos poderão ser </a:t>
            </a:r>
            <a:r>
              <a:rPr b="1" lang="pt-BR" sz="1600" u="sng">
                <a:solidFill>
                  <a:schemeClr val="lt1"/>
                </a:solidFill>
                <a:latin typeface="Century Gothic"/>
                <a:ea typeface="Century Gothic"/>
                <a:cs typeface="Century Gothic"/>
                <a:sym typeface="Century Gothic"/>
              </a:rPr>
              <a:t>aditados</a:t>
            </a:r>
            <a:r>
              <a:rPr b="1" lang="pt-BR" sz="1600">
                <a:solidFill>
                  <a:schemeClr val="lt1"/>
                </a:solidFill>
                <a:latin typeface="Century Gothic"/>
                <a:ea typeface="Century Gothic"/>
                <a:cs typeface="Century Gothic"/>
                <a:sym typeface="Century Gothic"/>
              </a:rPr>
              <a:t> para permitir a adoção dos meios alternativos de resolução de controvérsias.</a:t>
            </a:r>
            <a:endParaRPr/>
          </a:p>
          <a:p>
            <a:pPr indent="-184150" lvl="0" marL="285750" marR="0" rtl="0" algn="just">
              <a:spcBef>
                <a:spcPts val="0"/>
              </a:spcBef>
              <a:spcAft>
                <a:spcPts val="0"/>
              </a:spcAft>
              <a:buClr>
                <a:schemeClr val="lt1"/>
              </a:buClr>
              <a:buSzPts val="1600"/>
              <a:buFont typeface="Arial"/>
              <a:buNone/>
            </a:pPr>
            <a:r>
              <a:t/>
            </a:r>
            <a:endParaRPr b="1" sz="16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1600"/>
              <a:buFont typeface="Arial"/>
              <a:buChar char="•"/>
            </a:pPr>
            <a:r>
              <a:rPr b="1" lang="pt-BR" sz="1600">
                <a:solidFill>
                  <a:schemeClr val="lt1"/>
                </a:solidFill>
                <a:latin typeface="Century Gothic"/>
                <a:ea typeface="Century Gothic"/>
                <a:cs typeface="Century Gothic"/>
                <a:sym typeface="Century Gothic"/>
              </a:rPr>
              <a:t>Art. 154. O processo de </a:t>
            </a:r>
            <a:r>
              <a:rPr b="1" lang="pt-BR" sz="1600" u="sng">
                <a:solidFill>
                  <a:schemeClr val="lt1"/>
                </a:solidFill>
                <a:latin typeface="Century Gothic"/>
                <a:ea typeface="Century Gothic"/>
                <a:cs typeface="Century Gothic"/>
                <a:sym typeface="Century Gothic"/>
              </a:rPr>
              <a:t>escolha dos árbitros</a:t>
            </a:r>
            <a:r>
              <a:rPr b="1" lang="pt-BR" sz="1600">
                <a:solidFill>
                  <a:schemeClr val="lt1"/>
                </a:solidFill>
                <a:latin typeface="Century Gothic"/>
                <a:ea typeface="Century Gothic"/>
                <a:cs typeface="Century Gothic"/>
                <a:sym typeface="Century Gothic"/>
              </a:rPr>
              <a:t>, dos colegiados arbitrais e dos comitês de resolução de disputas observará </a:t>
            </a:r>
            <a:r>
              <a:rPr b="1" lang="pt-BR" sz="1600" u="sng">
                <a:solidFill>
                  <a:schemeClr val="lt1"/>
                </a:solidFill>
                <a:latin typeface="Century Gothic"/>
                <a:ea typeface="Century Gothic"/>
                <a:cs typeface="Century Gothic"/>
                <a:sym typeface="Century Gothic"/>
              </a:rPr>
              <a:t>critérios isonômicos</a:t>
            </a:r>
            <a:r>
              <a:rPr b="1" lang="pt-BR" sz="1600">
                <a:solidFill>
                  <a:schemeClr val="lt1"/>
                </a:solidFill>
                <a:latin typeface="Century Gothic"/>
                <a:ea typeface="Century Gothic"/>
                <a:cs typeface="Century Gothic"/>
                <a:sym typeface="Century Gothic"/>
              </a:rPr>
              <a:t>, técnicos e transparentes.</a:t>
            </a:r>
            <a:endParaRPr b="1" sz="2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592" name="Google Shape;592;p71"/>
          <p:cNvSpPr/>
          <p:nvPr/>
        </p:nvSpPr>
        <p:spPr>
          <a:xfrm>
            <a:off x="3173084" y="2209903"/>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Como escolher a câmara arbitral?</a:t>
            </a:r>
            <a:endParaRPr b="1" sz="1800" u="sng">
              <a:solidFill>
                <a:srgbClr val="FFFF00"/>
              </a:solidFill>
              <a:latin typeface="Century Gothic"/>
              <a:ea typeface="Century Gothic"/>
              <a:cs typeface="Century Gothic"/>
              <a:sym typeface="Century Gothic"/>
            </a:endParaRPr>
          </a:p>
        </p:txBody>
      </p:sp>
      <p:sp>
        <p:nvSpPr>
          <p:cNvPr id="593" name="Google Shape;593;p71"/>
          <p:cNvSpPr/>
          <p:nvPr/>
        </p:nvSpPr>
        <p:spPr>
          <a:xfrm>
            <a:off x="344864" y="4627140"/>
            <a:ext cx="11502272" cy="101566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Inexigibilidade de licitação</a:t>
            </a:r>
            <a:endParaRPr/>
          </a:p>
          <a:p>
            <a:pPr indent="-342900" lvl="2" marL="1257300" marR="0" rtl="0" algn="just">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Credenciamento</a:t>
            </a:r>
            <a:endParaRPr/>
          </a:p>
          <a:p>
            <a:pPr indent="-342900" lvl="2" marL="1257300" marR="0" rtl="0" algn="just">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Cadastramento</a:t>
            </a:r>
            <a:endParaRPr/>
          </a:p>
        </p:txBody>
      </p:sp>
      <p:sp>
        <p:nvSpPr>
          <p:cNvPr id="594" name="Google Shape;594;p71"/>
          <p:cNvSpPr txBox="1"/>
          <p:nvPr/>
        </p:nvSpPr>
        <p:spPr>
          <a:xfrm>
            <a:off x="2249557" y="3642155"/>
            <a:ext cx="815890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1800">
                <a:solidFill>
                  <a:schemeClr val="lt1"/>
                </a:solidFill>
                <a:latin typeface="Century Gothic"/>
                <a:ea typeface="Century Gothic"/>
                <a:cs typeface="Century Gothic"/>
                <a:sym typeface="Century Gothic"/>
              </a:rPr>
              <a:t>Decreto 46245 de 2018, RJ: Art. 2º - A arbitragem instituir-se-á exclusivamente por meio de órgão arbitral institucional</a:t>
            </a:r>
            <a:endParaRPr/>
          </a:p>
        </p:txBody>
      </p:sp>
      <p:sp>
        <p:nvSpPr>
          <p:cNvPr id="595" name="Google Shape;595;p71"/>
          <p:cNvSpPr/>
          <p:nvPr/>
        </p:nvSpPr>
        <p:spPr>
          <a:xfrm>
            <a:off x="344864" y="2926029"/>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Arbitragem institucional ou “ad hoc”?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601" name="Google Shape;601;p72"/>
          <p:cNvSpPr/>
          <p:nvPr/>
        </p:nvSpPr>
        <p:spPr>
          <a:xfrm>
            <a:off x="2802023" y="2249981"/>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Acordos Substitutivos ou Integrativos de Sanção</a:t>
            </a:r>
            <a:endParaRPr b="1" sz="1800" u="sng">
              <a:solidFill>
                <a:srgbClr val="FFFF00"/>
              </a:solidFill>
              <a:latin typeface="Century Gothic"/>
              <a:ea typeface="Century Gothic"/>
              <a:cs typeface="Century Gothic"/>
              <a:sym typeface="Century Gothic"/>
            </a:endParaRPr>
          </a:p>
        </p:txBody>
      </p:sp>
      <p:sp>
        <p:nvSpPr>
          <p:cNvPr id="602" name="Google Shape;602;p72"/>
          <p:cNvSpPr/>
          <p:nvPr/>
        </p:nvSpPr>
        <p:spPr>
          <a:xfrm>
            <a:off x="344864" y="2926029"/>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 sanção não é um fim em si mesmo; individualização da resposta estatal</a:t>
            </a:r>
            <a:endParaRPr/>
          </a:p>
        </p:txBody>
      </p:sp>
      <p:sp>
        <p:nvSpPr>
          <p:cNvPr id="603" name="Google Shape;603;p72"/>
          <p:cNvSpPr/>
          <p:nvPr/>
        </p:nvSpPr>
        <p:spPr>
          <a:xfrm>
            <a:off x="344864" y="4781185"/>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Acordos regulatórios / Termos de Ajustamento de Gestão</a:t>
            </a:r>
            <a:endParaRPr/>
          </a:p>
        </p:txBody>
      </p:sp>
      <p:sp>
        <p:nvSpPr>
          <p:cNvPr id="604" name="Google Shape;604;p72"/>
          <p:cNvSpPr/>
          <p:nvPr/>
        </p:nvSpPr>
        <p:spPr>
          <a:xfrm>
            <a:off x="344864" y="3477906"/>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Efetividade e redução de custos </a:t>
            </a:r>
            <a:endParaRPr/>
          </a:p>
        </p:txBody>
      </p:sp>
      <p:sp>
        <p:nvSpPr>
          <p:cNvPr id="605" name="Google Shape;605;p72"/>
          <p:cNvSpPr/>
          <p:nvPr/>
        </p:nvSpPr>
        <p:spPr>
          <a:xfrm>
            <a:off x="344864" y="4133571"/>
            <a:ext cx="1150227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Retributividade X Conformidade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7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DIREITO ADMINISTRATIVO:</a:t>
            </a:r>
            <a:endParaRPr/>
          </a:p>
        </p:txBody>
      </p:sp>
      <p:sp>
        <p:nvSpPr>
          <p:cNvPr id="611" name="Google Shape;611;p73"/>
          <p:cNvSpPr/>
          <p:nvPr/>
        </p:nvSpPr>
        <p:spPr>
          <a:xfrm>
            <a:off x="2802023" y="2249981"/>
            <a:ext cx="7759652" cy="40011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u="sng">
                <a:solidFill>
                  <a:schemeClr val="lt1"/>
                </a:solidFill>
                <a:latin typeface="Century Gothic"/>
                <a:ea typeface="Century Gothic"/>
                <a:cs typeface="Century Gothic"/>
                <a:sym typeface="Century Gothic"/>
              </a:rPr>
              <a:t>Acordos Substitutivos ou Integrativos de Sanção</a:t>
            </a:r>
            <a:endParaRPr b="1" sz="1800" u="sng">
              <a:solidFill>
                <a:srgbClr val="FFFF00"/>
              </a:solidFill>
              <a:latin typeface="Century Gothic"/>
              <a:ea typeface="Century Gothic"/>
              <a:cs typeface="Century Gothic"/>
              <a:sym typeface="Century Gothic"/>
            </a:endParaRPr>
          </a:p>
        </p:txBody>
      </p:sp>
      <p:sp>
        <p:nvSpPr>
          <p:cNvPr id="612" name="Google Shape;612;p73"/>
          <p:cNvSpPr/>
          <p:nvPr/>
        </p:nvSpPr>
        <p:spPr>
          <a:xfrm>
            <a:off x="344864" y="3045299"/>
            <a:ext cx="11502272"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“A celebração de termo de ajustamento de conduta por agência reguladora, em que a entidade, em vez de arrecadar as multas que lhe são devidas, negocia com a concessionária de serviço público para que haja o ajuste da conduta irregular e para que os valores envolvidos sejam convertidos em investimentos, por se tratar de transação envolvendo recursos públicos, está sujeita à jurisdição do TCU. A escolha dos compromissos que integrarão o TAC requer motivação demonstrando a presença do interesse público na aceitação dessa permuta.”</a:t>
            </a:r>
            <a:endParaRPr/>
          </a:p>
          <a:p>
            <a:pPr indent="-158750" lvl="0" marL="285750" marR="0" rtl="0" algn="just">
              <a:spcBef>
                <a:spcPts val="0"/>
              </a:spcBef>
              <a:spcAft>
                <a:spcPts val="0"/>
              </a:spcAft>
              <a:buClr>
                <a:schemeClr val="lt1"/>
              </a:buClr>
              <a:buSzPts val="2000"/>
              <a:buFont typeface="Arial"/>
              <a:buNone/>
            </a:pPr>
            <a:r>
              <a:t/>
            </a:r>
            <a:endParaRPr b="1" sz="2000">
              <a:solidFill>
                <a:schemeClr val="lt1"/>
              </a:solidFill>
              <a:latin typeface="Century Gothic"/>
              <a:ea typeface="Century Gothic"/>
              <a:cs typeface="Century Gothic"/>
              <a:sym typeface="Century Gothic"/>
            </a:endParaRPr>
          </a:p>
          <a:p>
            <a:pPr indent="-285750" lvl="0" marL="285750" marR="0" rtl="0" algn="just">
              <a:spcBef>
                <a:spcPts val="0"/>
              </a:spcBef>
              <a:spcAft>
                <a:spcPts val="0"/>
              </a:spcAft>
              <a:buClr>
                <a:schemeClr val="lt1"/>
              </a:buClr>
              <a:buSzPts val="2000"/>
              <a:buFont typeface="Arial"/>
              <a:buChar char="•"/>
            </a:pPr>
            <a:r>
              <a:rPr b="1" lang="pt-BR" sz="2000">
                <a:solidFill>
                  <a:schemeClr val="lt1"/>
                </a:solidFill>
                <a:latin typeface="Century Gothic"/>
                <a:ea typeface="Century Gothic"/>
                <a:cs typeface="Century Gothic"/>
                <a:sym typeface="Century Gothic"/>
              </a:rPr>
              <a:t>(TCU, Acórdão 618/2020 Plenário)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Organização Administrativa:</a:t>
            </a:r>
            <a:endParaRPr/>
          </a:p>
        </p:txBody>
      </p:sp>
      <p:sp>
        <p:nvSpPr>
          <p:cNvPr id="618" name="Google Shape;618;p74"/>
          <p:cNvSpPr txBox="1"/>
          <p:nvPr/>
        </p:nvSpPr>
        <p:spPr>
          <a:xfrm>
            <a:off x="4207497" y="2637184"/>
            <a:ext cx="377700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Administração Pública </a:t>
            </a:r>
            <a:endParaRPr/>
          </a:p>
        </p:txBody>
      </p:sp>
      <p:cxnSp>
        <p:nvCxnSpPr>
          <p:cNvPr id="619" name="Google Shape;619;p74"/>
          <p:cNvCxnSpPr/>
          <p:nvPr/>
        </p:nvCxnSpPr>
        <p:spPr>
          <a:xfrm flipH="1">
            <a:off x="4159142" y="3306658"/>
            <a:ext cx="608028" cy="379429"/>
          </a:xfrm>
          <a:prstGeom prst="straightConnector1">
            <a:avLst/>
          </a:prstGeom>
          <a:noFill/>
          <a:ln cap="rnd" cmpd="sng" w="9525">
            <a:solidFill>
              <a:schemeClr val="accent1"/>
            </a:solidFill>
            <a:prstDash val="solid"/>
            <a:round/>
            <a:headEnd len="sm" w="sm" type="none"/>
            <a:tailEnd len="med" w="med" type="triangle"/>
          </a:ln>
        </p:spPr>
      </p:cxnSp>
      <p:cxnSp>
        <p:nvCxnSpPr>
          <p:cNvPr id="620" name="Google Shape;620;p74"/>
          <p:cNvCxnSpPr/>
          <p:nvPr/>
        </p:nvCxnSpPr>
        <p:spPr>
          <a:xfrm>
            <a:off x="7400745" y="3246365"/>
            <a:ext cx="668600" cy="413372"/>
          </a:xfrm>
          <a:prstGeom prst="straightConnector1">
            <a:avLst/>
          </a:prstGeom>
          <a:noFill/>
          <a:ln cap="rnd" cmpd="sng" w="9525">
            <a:solidFill>
              <a:schemeClr val="accent1"/>
            </a:solidFill>
            <a:prstDash val="solid"/>
            <a:round/>
            <a:headEnd len="sm" w="sm" type="none"/>
            <a:tailEnd len="med" w="med" type="triangle"/>
          </a:ln>
        </p:spPr>
      </p:cxnSp>
      <p:sp>
        <p:nvSpPr>
          <p:cNvPr id="621" name="Google Shape;621;p74"/>
          <p:cNvSpPr txBox="1"/>
          <p:nvPr/>
        </p:nvSpPr>
        <p:spPr>
          <a:xfrm>
            <a:off x="3515329" y="3893896"/>
            <a:ext cx="128762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DIRETA</a:t>
            </a:r>
            <a:endParaRPr/>
          </a:p>
        </p:txBody>
      </p:sp>
      <p:sp>
        <p:nvSpPr>
          <p:cNvPr id="622" name="Google Shape;622;p74"/>
          <p:cNvSpPr txBox="1"/>
          <p:nvPr/>
        </p:nvSpPr>
        <p:spPr>
          <a:xfrm>
            <a:off x="7169089" y="3753559"/>
            <a:ext cx="377700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INDIRETA</a:t>
            </a:r>
            <a:endParaRPr/>
          </a:p>
        </p:txBody>
      </p:sp>
      <p:sp>
        <p:nvSpPr>
          <p:cNvPr id="623" name="Google Shape;623;p74"/>
          <p:cNvSpPr txBox="1"/>
          <p:nvPr/>
        </p:nvSpPr>
        <p:spPr>
          <a:xfrm>
            <a:off x="2140589" y="4391750"/>
            <a:ext cx="377700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Conjunto de </a:t>
            </a:r>
            <a:r>
              <a:rPr b="1" lang="pt-BR" sz="2000" u="sng">
                <a:solidFill>
                  <a:srgbClr val="FFC000"/>
                </a:solidFill>
                <a:latin typeface="Century Gothic"/>
                <a:ea typeface="Century Gothic"/>
                <a:cs typeface="Century Gothic"/>
                <a:sym typeface="Century Gothic"/>
              </a:rPr>
              <a:t>órgãos</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Exercício </a:t>
            </a:r>
            <a:r>
              <a:rPr b="1" lang="pt-BR" sz="2000" u="sng">
                <a:solidFill>
                  <a:srgbClr val="FFC000"/>
                </a:solidFill>
                <a:latin typeface="Century Gothic"/>
                <a:ea typeface="Century Gothic"/>
                <a:cs typeface="Century Gothic"/>
                <a:sym typeface="Century Gothic"/>
              </a:rPr>
              <a:t>centralizado</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DESCONCENTRAÇÃO</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Subordinação</a:t>
            </a:r>
            <a:endParaRPr/>
          </a:p>
        </p:txBody>
      </p:sp>
      <p:sp>
        <p:nvSpPr>
          <p:cNvPr id="624" name="Google Shape;624;p74"/>
          <p:cNvSpPr txBox="1"/>
          <p:nvPr/>
        </p:nvSpPr>
        <p:spPr>
          <a:xfrm>
            <a:off x="6095999" y="4402868"/>
            <a:ext cx="4479235"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Conjunto de </a:t>
            </a:r>
            <a:r>
              <a:rPr b="1" lang="pt-BR" sz="2000" u="sng">
                <a:solidFill>
                  <a:srgbClr val="FFC000"/>
                </a:solidFill>
                <a:latin typeface="Century Gothic"/>
                <a:ea typeface="Century Gothic"/>
                <a:cs typeface="Century Gothic"/>
                <a:sym typeface="Century Gothic"/>
              </a:rPr>
              <a:t>entidades e pessoas</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Exercício descentralizado</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DESCENTRALIZAÇÃO</a:t>
            </a:r>
            <a:endParaRPr/>
          </a:p>
          <a:p>
            <a:pPr indent="0" lvl="0" marL="0" marR="0" rtl="0" algn="ctr">
              <a:spcBef>
                <a:spcPts val="0"/>
              </a:spcBef>
              <a:spcAft>
                <a:spcPts val="0"/>
              </a:spcAft>
              <a:buNone/>
            </a:pPr>
            <a:r>
              <a:rPr b="1" lang="pt-BR" sz="2000">
                <a:solidFill>
                  <a:srgbClr val="FFC000"/>
                </a:solidFill>
                <a:latin typeface="Century Gothic"/>
                <a:ea typeface="Century Gothic"/>
                <a:cs typeface="Century Gothic"/>
                <a:sym typeface="Century Gothic"/>
              </a:rPr>
              <a:t>. Vinculação (controle finalístico ou supervisão ministerial)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Órgãos Públicos:</a:t>
            </a:r>
            <a:endParaRPr/>
          </a:p>
        </p:txBody>
      </p:sp>
      <p:sp>
        <p:nvSpPr>
          <p:cNvPr id="630" name="Google Shape;630;p75"/>
          <p:cNvSpPr/>
          <p:nvPr/>
        </p:nvSpPr>
        <p:spPr>
          <a:xfrm>
            <a:off x="444630" y="2636388"/>
            <a:ext cx="11502272" cy="46166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Ausência de personalidade jurídica</a:t>
            </a:r>
            <a:endParaRPr b="1" sz="2000">
              <a:solidFill>
                <a:srgbClr val="F4949B"/>
              </a:solidFill>
              <a:latin typeface="Century Gothic"/>
              <a:ea typeface="Century Gothic"/>
              <a:cs typeface="Century Gothic"/>
              <a:sym typeface="Century Gothic"/>
            </a:endParaRPr>
          </a:p>
        </p:txBody>
      </p:sp>
      <p:sp>
        <p:nvSpPr>
          <p:cNvPr id="631" name="Google Shape;631;p75"/>
          <p:cNvSpPr/>
          <p:nvPr/>
        </p:nvSpPr>
        <p:spPr>
          <a:xfrm>
            <a:off x="444630" y="3416915"/>
            <a:ext cx="11502272"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Criação e extinção através de lei:</a:t>
            </a:r>
            <a:endParaRPr/>
          </a:p>
          <a:p>
            <a:pPr indent="-342900" lvl="1" marL="800100" marR="0" rtl="0" algn="just">
              <a:spcBef>
                <a:spcPts val="0"/>
              </a:spcBef>
              <a:spcAft>
                <a:spcPts val="0"/>
              </a:spcAft>
              <a:buClr>
                <a:srgbClr val="FFFF00"/>
              </a:buClr>
              <a:buSzPts val="2000"/>
              <a:buFont typeface="Century Gothic"/>
              <a:buChar char="-"/>
            </a:pPr>
            <a:r>
              <a:rPr b="1" i="0" lang="pt-BR" sz="2000" u="none" cap="none" strike="noStrike">
                <a:solidFill>
                  <a:srgbClr val="FFFF00"/>
                </a:solidFill>
                <a:latin typeface="Century Gothic"/>
                <a:ea typeface="Century Gothic"/>
                <a:cs typeface="Century Gothic"/>
                <a:sym typeface="Century Gothic"/>
              </a:rPr>
              <a:t>Iniciativa privativa do Chefe do Exec. (art. 61, II, “e”)</a:t>
            </a:r>
            <a:endParaRPr/>
          </a:p>
          <a:p>
            <a:pPr indent="-342900" lvl="1" marL="800100" marR="0" rtl="0" algn="just">
              <a:spcBef>
                <a:spcPts val="0"/>
              </a:spcBef>
              <a:spcAft>
                <a:spcPts val="0"/>
              </a:spcAft>
              <a:buClr>
                <a:srgbClr val="FFFF00"/>
              </a:buClr>
              <a:buSzPts val="2000"/>
              <a:buFont typeface="Century Gothic"/>
              <a:buChar char="-"/>
            </a:pPr>
            <a:r>
              <a:rPr b="1" i="0" lang="pt-BR" sz="2000" u="none" cap="none" strike="noStrike">
                <a:solidFill>
                  <a:srgbClr val="FFFF00"/>
                </a:solidFill>
                <a:latin typeface="Century Gothic"/>
                <a:ea typeface="Century Gothic"/>
                <a:cs typeface="Century Gothic"/>
                <a:sym typeface="Century Gothic"/>
              </a:rPr>
              <a:t>Exceção: art. 84, VI – organização e funcionamento de órgão público, que não acarrete aumento de despesa</a:t>
            </a:r>
            <a:endParaRPr/>
          </a:p>
        </p:txBody>
      </p:sp>
      <p:sp>
        <p:nvSpPr>
          <p:cNvPr id="632" name="Google Shape;632;p75"/>
          <p:cNvSpPr/>
          <p:nvPr/>
        </p:nvSpPr>
        <p:spPr>
          <a:xfrm>
            <a:off x="444630" y="4963332"/>
            <a:ext cx="11502272" cy="156966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Não tem capacidade processual </a:t>
            </a:r>
            <a:r>
              <a:rPr b="1" i="1" lang="pt-BR" sz="2400" u="sng">
                <a:solidFill>
                  <a:schemeClr val="lt1"/>
                </a:solidFill>
                <a:latin typeface="Century Gothic"/>
                <a:ea typeface="Century Gothic"/>
                <a:cs typeface="Century Gothic"/>
                <a:sym typeface="Century Gothic"/>
              </a:rPr>
              <a:t>(art. 70 do CPC -&gt; só pessoas);</a:t>
            </a:r>
            <a:endParaRPr/>
          </a:p>
          <a:p>
            <a:pPr indent="0" lvl="0" marL="0" marR="0" rtl="0" algn="just">
              <a:spcBef>
                <a:spcPts val="0"/>
              </a:spcBef>
              <a:spcAft>
                <a:spcPts val="0"/>
              </a:spcAft>
              <a:buNone/>
            </a:pPr>
            <a:r>
              <a:rPr b="1" lang="pt-BR" sz="1200" u="sng">
                <a:solidFill>
                  <a:srgbClr val="0C0C0C"/>
                </a:solidFill>
                <a:latin typeface="Century Gothic"/>
                <a:ea typeface="Century Gothic"/>
                <a:cs typeface="Century Gothic"/>
                <a:sym typeface="Century Gothic"/>
              </a:rPr>
              <a:t>.</a:t>
            </a:r>
            <a:endParaRPr/>
          </a:p>
          <a:p>
            <a:pPr indent="0" lvl="0" marL="0" marR="0" rtl="0" algn="just">
              <a:spcBef>
                <a:spcPts val="0"/>
              </a:spcBef>
              <a:spcAft>
                <a:spcPts val="0"/>
              </a:spcAft>
              <a:buNone/>
            </a:pPr>
            <a:r>
              <a:rPr b="1" lang="pt-BR" sz="2000" u="sng">
                <a:solidFill>
                  <a:srgbClr val="FFFF00"/>
                </a:solidFill>
                <a:latin typeface="Century Gothic"/>
                <a:ea typeface="Century Gothic"/>
                <a:cs typeface="Century Gothic"/>
                <a:sym typeface="Century Gothic"/>
              </a:rPr>
              <a:t>EXCEÇÔES</a:t>
            </a:r>
            <a:r>
              <a:rPr b="1" lang="pt-BR" sz="2000">
                <a:solidFill>
                  <a:srgbClr val="FFFF00"/>
                </a:solidFill>
                <a:latin typeface="Century Gothic"/>
                <a:ea typeface="Century Gothic"/>
                <a:cs typeface="Century Gothic"/>
                <a:sym typeface="Century Gothic"/>
              </a:rPr>
              <a:t>: - capacidade processual conferida pela legislação (Ex: art. 82, III do CDC)</a:t>
            </a:r>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                    - PERSONALIDADE JUDICIÁRIA: (1) órgão de cúpula; (2) defesa das prerrogativas</a:t>
            </a:r>
            <a:endParaRPr/>
          </a:p>
          <a:p>
            <a:pPr indent="0" lvl="0" marL="0" marR="0" rtl="0" algn="ctr">
              <a:spcBef>
                <a:spcPts val="0"/>
              </a:spcBef>
              <a:spcAft>
                <a:spcPts val="0"/>
              </a:spcAft>
              <a:buNone/>
            </a:pPr>
            <a:r>
              <a:rPr b="1" lang="pt-BR" sz="2000">
                <a:solidFill>
                  <a:srgbClr val="FFFF00"/>
                </a:solidFill>
                <a:latin typeface="Century Gothic"/>
                <a:ea typeface="Century Gothic"/>
                <a:cs typeface="Century Gothic"/>
                <a:sym typeface="Century Gothic"/>
              </a:rPr>
              <a:t>                                                                  </a:t>
            </a:r>
            <a:r>
              <a:rPr b="1" lang="pt-BR" sz="2000">
                <a:solidFill>
                  <a:srgbClr val="A7F3C5"/>
                </a:solidFill>
                <a:latin typeface="Century Gothic"/>
                <a:ea typeface="Century Gothic"/>
                <a:cs typeface="Century Gothic"/>
                <a:sym typeface="Century Gothic"/>
              </a:rPr>
              <a:t>Súmula 525 do STJ</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Órgãos Públicos:</a:t>
            </a:r>
            <a:endParaRPr/>
          </a:p>
        </p:txBody>
      </p:sp>
      <p:sp>
        <p:nvSpPr>
          <p:cNvPr id="638" name="Google Shape;638;p76"/>
          <p:cNvSpPr/>
          <p:nvPr/>
        </p:nvSpPr>
        <p:spPr>
          <a:xfrm>
            <a:off x="597787" y="3823743"/>
            <a:ext cx="10996426" cy="120032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SÚMULA N. 525 - A Câmara de Vereadores não possui personalidade jurídica, </a:t>
            </a:r>
            <a:r>
              <a:rPr b="1" lang="pt-BR" sz="2400" u="sng">
                <a:solidFill>
                  <a:schemeClr val="lt1"/>
                </a:solidFill>
                <a:latin typeface="Century Gothic"/>
                <a:ea typeface="Century Gothic"/>
                <a:cs typeface="Century Gothic"/>
                <a:sym typeface="Century Gothic"/>
              </a:rPr>
              <a:t>apenas personalidade judiciária</a:t>
            </a:r>
            <a:r>
              <a:rPr b="1" lang="pt-BR" sz="2400">
                <a:solidFill>
                  <a:schemeClr val="lt1"/>
                </a:solidFill>
                <a:latin typeface="Century Gothic"/>
                <a:ea typeface="Century Gothic"/>
                <a:cs typeface="Century Gothic"/>
                <a:sym typeface="Century Gothic"/>
              </a:rPr>
              <a:t>, somente podendo demandar em juízo para defender os seus direitos institucionais.</a:t>
            </a:r>
            <a:endParaRPr b="1" sz="2000">
              <a:solidFill>
                <a:srgbClr val="F4949B"/>
              </a:solidFill>
              <a:latin typeface="Century Gothic"/>
              <a:ea typeface="Century Gothic"/>
              <a:cs typeface="Century Gothic"/>
              <a:sym typeface="Century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Administração Indireta:</a:t>
            </a:r>
            <a:endParaRPr/>
          </a:p>
        </p:txBody>
      </p:sp>
      <p:sp>
        <p:nvSpPr>
          <p:cNvPr id="644" name="Google Shape;644;p77"/>
          <p:cNvSpPr txBox="1"/>
          <p:nvPr/>
        </p:nvSpPr>
        <p:spPr>
          <a:xfrm>
            <a:off x="945819" y="2541165"/>
            <a:ext cx="5756639"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Autarquias</a:t>
            </a:r>
            <a:endParaRPr/>
          </a:p>
        </p:txBody>
      </p:sp>
      <p:sp>
        <p:nvSpPr>
          <p:cNvPr id="645" name="Google Shape;645;p77"/>
          <p:cNvSpPr txBox="1"/>
          <p:nvPr/>
        </p:nvSpPr>
        <p:spPr>
          <a:xfrm>
            <a:off x="945818" y="3028340"/>
            <a:ext cx="5756639"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Fundações Públicas</a:t>
            </a:r>
            <a:endParaRPr/>
          </a:p>
        </p:txBody>
      </p:sp>
      <p:sp>
        <p:nvSpPr>
          <p:cNvPr id="646" name="Google Shape;646;p77"/>
          <p:cNvSpPr/>
          <p:nvPr/>
        </p:nvSpPr>
        <p:spPr>
          <a:xfrm>
            <a:off x="945818" y="3835724"/>
            <a:ext cx="5560702"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Empresas Estatais</a:t>
            </a:r>
            <a:endParaRPr/>
          </a:p>
        </p:txBody>
      </p:sp>
      <p:sp>
        <p:nvSpPr>
          <p:cNvPr id="647" name="Google Shape;647;p77"/>
          <p:cNvSpPr/>
          <p:nvPr/>
        </p:nvSpPr>
        <p:spPr>
          <a:xfrm>
            <a:off x="3726169" y="4759054"/>
            <a:ext cx="556070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 Conselhos Profissionais</a:t>
            </a:r>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 Agências Reguladoras</a:t>
            </a:r>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 Consórcios Públicos</a:t>
            </a:r>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 Agências Executivas</a:t>
            </a:r>
            <a:endParaRPr/>
          </a:p>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 Associações Públicas</a:t>
            </a:r>
            <a:endParaRPr/>
          </a:p>
        </p:txBody>
      </p:sp>
      <p:cxnSp>
        <p:nvCxnSpPr>
          <p:cNvPr id="648" name="Google Shape;648;p77"/>
          <p:cNvCxnSpPr/>
          <p:nvPr/>
        </p:nvCxnSpPr>
        <p:spPr>
          <a:xfrm flipH="1" rot="10800000">
            <a:off x="4609708" y="3040460"/>
            <a:ext cx="556182" cy="305978"/>
          </a:xfrm>
          <a:prstGeom prst="straightConnector1">
            <a:avLst/>
          </a:prstGeom>
          <a:noFill/>
          <a:ln cap="rnd" cmpd="sng" w="9525">
            <a:solidFill>
              <a:schemeClr val="accent1"/>
            </a:solidFill>
            <a:prstDash val="solid"/>
            <a:round/>
            <a:headEnd len="sm" w="sm" type="none"/>
            <a:tailEnd len="med" w="med" type="triangle"/>
          </a:ln>
        </p:spPr>
      </p:cxnSp>
      <p:cxnSp>
        <p:nvCxnSpPr>
          <p:cNvPr id="649" name="Google Shape;649;p77"/>
          <p:cNvCxnSpPr/>
          <p:nvPr/>
        </p:nvCxnSpPr>
        <p:spPr>
          <a:xfrm>
            <a:off x="4609708" y="3358558"/>
            <a:ext cx="556182" cy="182440"/>
          </a:xfrm>
          <a:prstGeom prst="straightConnector1">
            <a:avLst/>
          </a:prstGeom>
          <a:noFill/>
          <a:ln cap="rnd" cmpd="sng" w="9525">
            <a:solidFill>
              <a:schemeClr val="accent1"/>
            </a:solidFill>
            <a:prstDash val="solid"/>
            <a:round/>
            <a:headEnd len="sm" w="sm" type="none"/>
            <a:tailEnd len="med" w="med" type="triangle"/>
          </a:ln>
        </p:spPr>
      </p:cxnSp>
      <p:sp>
        <p:nvSpPr>
          <p:cNvPr id="650" name="Google Shape;650;p77"/>
          <p:cNvSpPr txBox="1"/>
          <p:nvPr/>
        </p:nvSpPr>
        <p:spPr>
          <a:xfrm>
            <a:off x="5275869" y="2829951"/>
            <a:ext cx="5756639"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Dir. Público</a:t>
            </a:r>
            <a:endParaRPr/>
          </a:p>
        </p:txBody>
      </p:sp>
      <p:sp>
        <p:nvSpPr>
          <p:cNvPr id="651" name="Google Shape;651;p77"/>
          <p:cNvSpPr txBox="1"/>
          <p:nvPr/>
        </p:nvSpPr>
        <p:spPr>
          <a:xfrm>
            <a:off x="5252302" y="3270839"/>
            <a:ext cx="5756639"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Dir. Privado</a:t>
            </a:r>
            <a:endParaRPr/>
          </a:p>
        </p:txBody>
      </p:sp>
      <p:cxnSp>
        <p:nvCxnSpPr>
          <p:cNvPr id="652" name="Google Shape;652;p77"/>
          <p:cNvCxnSpPr/>
          <p:nvPr/>
        </p:nvCxnSpPr>
        <p:spPr>
          <a:xfrm flipH="1" rot="10800000">
            <a:off x="4053526" y="3880764"/>
            <a:ext cx="556182" cy="217579"/>
          </a:xfrm>
          <a:prstGeom prst="straightConnector1">
            <a:avLst/>
          </a:prstGeom>
          <a:noFill/>
          <a:ln cap="rnd" cmpd="sng" w="9525">
            <a:solidFill>
              <a:schemeClr val="accent1"/>
            </a:solidFill>
            <a:prstDash val="solid"/>
            <a:round/>
            <a:headEnd len="sm" w="sm" type="none"/>
            <a:tailEnd len="med" w="med" type="triangle"/>
          </a:ln>
        </p:spPr>
      </p:cxnSp>
      <p:cxnSp>
        <p:nvCxnSpPr>
          <p:cNvPr id="653" name="Google Shape;653;p77"/>
          <p:cNvCxnSpPr/>
          <p:nvPr/>
        </p:nvCxnSpPr>
        <p:spPr>
          <a:xfrm>
            <a:off x="4053526" y="4098343"/>
            <a:ext cx="556182" cy="244086"/>
          </a:xfrm>
          <a:prstGeom prst="straightConnector1">
            <a:avLst/>
          </a:prstGeom>
          <a:noFill/>
          <a:ln cap="rnd" cmpd="sng" w="9525">
            <a:solidFill>
              <a:schemeClr val="accent1"/>
            </a:solidFill>
            <a:prstDash val="solid"/>
            <a:round/>
            <a:headEnd len="sm" w="sm" type="none"/>
            <a:tailEnd len="med" w="med" type="triangle"/>
          </a:ln>
        </p:spPr>
      </p:cxnSp>
      <p:sp>
        <p:nvSpPr>
          <p:cNvPr id="654" name="Google Shape;654;p77"/>
          <p:cNvSpPr txBox="1"/>
          <p:nvPr/>
        </p:nvSpPr>
        <p:spPr>
          <a:xfrm>
            <a:off x="4572000" y="3719744"/>
            <a:ext cx="5756639"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Emp. Públicas</a:t>
            </a:r>
            <a:endParaRPr/>
          </a:p>
        </p:txBody>
      </p:sp>
      <p:sp>
        <p:nvSpPr>
          <p:cNvPr id="655" name="Google Shape;655;p77"/>
          <p:cNvSpPr txBox="1"/>
          <p:nvPr/>
        </p:nvSpPr>
        <p:spPr>
          <a:xfrm>
            <a:off x="4571999" y="4097334"/>
            <a:ext cx="5756639"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Soc. de econ. mista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Administração Indireta:</a:t>
            </a:r>
            <a:endParaRPr/>
          </a:p>
        </p:txBody>
      </p:sp>
      <p:sp>
        <p:nvSpPr>
          <p:cNvPr id="661" name="Google Shape;661;p78"/>
          <p:cNvSpPr/>
          <p:nvPr/>
        </p:nvSpPr>
        <p:spPr>
          <a:xfrm>
            <a:off x="468198" y="3429000"/>
            <a:ext cx="1125560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pt-BR" sz="2800">
                <a:solidFill>
                  <a:schemeClr val="lt1"/>
                </a:solidFill>
                <a:latin typeface="Arial"/>
                <a:ea typeface="Arial"/>
                <a:cs typeface="Arial"/>
                <a:sym typeface="Arial"/>
              </a:rPr>
              <a:t>Art. 37, XIX – somente por lei específica poderá ser </a:t>
            </a:r>
            <a:r>
              <a:rPr b="1" i="1" lang="pt-BR" sz="2800">
                <a:solidFill>
                  <a:schemeClr val="lt1"/>
                </a:solidFill>
                <a:latin typeface="Arial"/>
                <a:ea typeface="Arial"/>
                <a:cs typeface="Arial"/>
                <a:sym typeface="Arial"/>
              </a:rPr>
              <a:t>criada </a:t>
            </a:r>
            <a:r>
              <a:rPr i="1" lang="pt-BR" sz="2800">
                <a:solidFill>
                  <a:schemeClr val="lt1"/>
                </a:solidFill>
                <a:latin typeface="Arial"/>
                <a:ea typeface="Arial"/>
                <a:cs typeface="Arial"/>
                <a:sym typeface="Arial"/>
              </a:rPr>
              <a:t>autarquia e </a:t>
            </a:r>
            <a:r>
              <a:rPr b="1" i="1" lang="pt-BR" sz="2800">
                <a:solidFill>
                  <a:schemeClr val="lt1"/>
                </a:solidFill>
                <a:latin typeface="Arial"/>
                <a:ea typeface="Arial"/>
                <a:cs typeface="Arial"/>
                <a:sym typeface="Arial"/>
              </a:rPr>
              <a:t>autorizada a instituição </a:t>
            </a:r>
            <a:r>
              <a:rPr i="1" lang="pt-BR" sz="2800">
                <a:solidFill>
                  <a:schemeClr val="lt1"/>
                </a:solidFill>
                <a:latin typeface="Arial"/>
                <a:ea typeface="Arial"/>
                <a:cs typeface="Arial"/>
                <a:sym typeface="Arial"/>
              </a:rPr>
              <a:t>de empresa pública, de sociedade de economia mista e de fundação, cabendo à lei complementar, neste último caso, definir as áreas de sua atuação</a:t>
            </a:r>
            <a:r>
              <a:rPr i="1" lang="pt-BR" sz="2800">
                <a:solidFill>
                  <a:schemeClr val="lt1"/>
                </a:solidFill>
                <a:latin typeface="Calibri"/>
                <a:ea typeface="Calibri"/>
                <a:cs typeface="Calibri"/>
                <a:sym typeface="Calibri"/>
              </a:rPr>
              <a:t>. </a:t>
            </a:r>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Autarquias:</a:t>
            </a:r>
            <a:endParaRPr/>
          </a:p>
        </p:txBody>
      </p:sp>
      <p:sp>
        <p:nvSpPr>
          <p:cNvPr id="667" name="Google Shape;667;p79"/>
          <p:cNvSpPr txBox="1"/>
          <p:nvPr/>
        </p:nvSpPr>
        <p:spPr>
          <a:xfrm>
            <a:off x="945817" y="2424910"/>
            <a:ext cx="5756639"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PJ de Direito Público</a:t>
            </a:r>
            <a:endParaRPr/>
          </a:p>
        </p:txBody>
      </p:sp>
      <p:sp>
        <p:nvSpPr>
          <p:cNvPr id="668" name="Google Shape;668;p79"/>
          <p:cNvSpPr txBox="1"/>
          <p:nvPr/>
        </p:nvSpPr>
        <p:spPr>
          <a:xfrm>
            <a:off x="945816" y="2969378"/>
            <a:ext cx="5756639"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Atividades típicas de Estado</a:t>
            </a:r>
            <a:endParaRPr/>
          </a:p>
        </p:txBody>
      </p:sp>
      <p:sp>
        <p:nvSpPr>
          <p:cNvPr id="669" name="Google Shape;669;p79"/>
          <p:cNvSpPr/>
          <p:nvPr/>
        </p:nvSpPr>
        <p:spPr>
          <a:xfrm>
            <a:off x="945816" y="3513846"/>
            <a:ext cx="5560702"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Bens Públicos</a:t>
            </a:r>
            <a:endParaRPr/>
          </a:p>
        </p:txBody>
      </p:sp>
      <p:sp>
        <p:nvSpPr>
          <p:cNvPr id="670" name="Google Shape;670;p79"/>
          <p:cNvSpPr/>
          <p:nvPr/>
        </p:nvSpPr>
        <p:spPr>
          <a:xfrm>
            <a:off x="945816" y="4125598"/>
            <a:ext cx="7734698"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Servidores estatutários; concurso público  </a:t>
            </a:r>
            <a:endParaRPr/>
          </a:p>
        </p:txBody>
      </p:sp>
      <p:sp>
        <p:nvSpPr>
          <p:cNvPr id="671" name="Google Shape;671;p79"/>
          <p:cNvSpPr/>
          <p:nvPr/>
        </p:nvSpPr>
        <p:spPr>
          <a:xfrm>
            <a:off x="945816" y="4670066"/>
            <a:ext cx="10168384" cy="76944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Imunidade tributária recíproca </a:t>
            </a:r>
            <a:r>
              <a:rPr b="1" lang="pt-BR" sz="2000">
                <a:solidFill>
                  <a:schemeClr val="lt1"/>
                </a:solidFill>
                <a:latin typeface="Century Gothic"/>
                <a:ea typeface="Century Gothic"/>
                <a:cs typeface="Century Gothic"/>
                <a:sym typeface="Century Gothic"/>
              </a:rPr>
              <a:t>(art. 150, §2o da CRFB) -&gt; patrimônio voltado para suas finalidades essenciais</a:t>
            </a:r>
            <a:endParaRPr b="1" sz="2400">
              <a:solidFill>
                <a:schemeClr val="lt1"/>
              </a:solidFill>
              <a:latin typeface="Century Gothic"/>
              <a:ea typeface="Century Gothic"/>
              <a:cs typeface="Century Gothic"/>
              <a:sym typeface="Century Gothic"/>
            </a:endParaRPr>
          </a:p>
        </p:txBody>
      </p:sp>
      <p:sp>
        <p:nvSpPr>
          <p:cNvPr id="672" name="Google Shape;672;p79"/>
          <p:cNvSpPr/>
          <p:nvPr/>
        </p:nvSpPr>
        <p:spPr>
          <a:xfrm>
            <a:off x="945816" y="5546892"/>
            <a:ext cx="10168384" cy="76944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Prerrogativas processuais </a:t>
            </a:r>
            <a:r>
              <a:rPr b="1" lang="pt-BR" sz="2000">
                <a:solidFill>
                  <a:schemeClr val="lt1"/>
                </a:solidFill>
                <a:latin typeface="Century Gothic"/>
                <a:ea typeface="Century Gothic"/>
                <a:cs typeface="Century Gothic"/>
                <a:sym typeface="Century Gothic"/>
              </a:rPr>
              <a:t>(a) prazo em dobro; (b) “remessa necessária”; (c) precatórios RPV; (d) execução fiscal. </a:t>
            </a:r>
            <a:endParaRPr b="1" sz="24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Atos lícitos</a:t>
            </a:r>
            <a:endParaRPr/>
          </a:p>
        </p:txBody>
      </p:sp>
      <p:sp>
        <p:nvSpPr>
          <p:cNvPr id="160" name="Google Shape;160;p8"/>
          <p:cNvSpPr txBox="1"/>
          <p:nvPr/>
        </p:nvSpPr>
        <p:spPr>
          <a:xfrm>
            <a:off x="2502222" y="3594883"/>
            <a:ext cx="10925700" cy="461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u="sng">
                <a:solidFill>
                  <a:schemeClr val="lt1"/>
                </a:solidFill>
                <a:latin typeface="Century Gothic"/>
                <a:ea typeface="Century Gothic"/>
                <a:cs typeface="Century Gothic"/>
                <a:sym typeface="Century Gothic"/>
              </a:rPr>
              <a:t>É possível a responsabilização por atos lícitos?</a:t>
            </a:r>
            <a:endParaRPr/>
          </a:p>
        </p:txBody>
      </p:sp>
      <p:sp>
        <p:nvSpPr>
          <p:cNvPr id="161" name="Google Shape;161;p8"/>
          <p:cNvSpPr txBox="1"/>
          <p:nvPr/>
        </p:nvSpPr>
        <p:spPr>
          <a:xfrm>
            <a:off x="990440" y="4167208"/>
            <a:ext cx="1074883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400">
                <a:solidFill>
                  <a:schemeClr val="lt1"/>
                </a:solidFill>
                <a:latin typeface="Century Gothic"/>
                <a:ea typeface="Century Gothic"/>
                <a:cs typeface="Century Gothic"/>
                <a:sym typeface="Century Gothic"/>
              </a:rPr>
              <a:t>Sim, desde que haja um dano anormal e específico =&gt; </a:t>
            </a:r>
            <a:r>
              <a:rPr b="1" lang="pt-BR" sz="2400">
                <a:solidFill>
                  <a:schemeClr val="lt1"/>
                </a:solidFill>
                <a:latin typeface="Century Gothic"/>
                <a:ea typeface="Century Gothic"/>
                <a:cs typeface="Century Gothic"/>
                <a:sym typeface="Century Gothic"/>
              </a:rPr>
              <a:t>teoria da repartição dos encargos sociais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Conselhos Profissionais:</a:t>
            </a:r>
            <a:endParaRPr/>
          </a:p>
        </p:txBody>
      </p:sp>
      <p:sp>
        <p:nvSpPr>
          <p:cNvPr id="678" name="Google Shape;678;p80"/>
          <p:cNvSpPr txBox="1"/>
          <p:nvPr/>
        </p:nvSpPr>
        <p:spPr>
          <a:xfrm>
            <a:off x="945817" y="2424910"/>
            <a:ext cx="8688377"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ADIN 1717 -&gt; autarquias corporativos</a:t>
            </a:r>
            <a:endParaRPr/>
          </a:p>
        </p:txBody>
      </p:sp>
      <p:sp>
        <p:nvSpPr>
          <p:cNvPr id="679" name="Google Shape;679;p80"/>
          <p:cNvSpPr txBox="1"/>
          <p:nvPr/>
        </p:nvSpPr>
        <p:spPr>
          <a:xfrm>
            <a:off x="945816" y="2969378"/>
            <a:ext cx="5756639"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Poder de polícia</a:t>
            </a:r>
            <a:endParaRPr/>
          </a:p>
        </p:txBody>
      </p:sp>
      <p:sp>
        <p:nvSpPr>
          <p:cNvPr id="680" name="Google Shape;680;p80"/>
          <p:cNvSpPr/>
          <p:nvPr/>
        </p:nvSpPr>
        <p:spPr>
          <a:xfrm>
            <a:off x="945816" y="3513846"/>
            <a:ext cx="9989277"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Informativo 861, STF: os pagamentos devidos NÃO se submetem ao regime de precatórios (não participam do orçamento e não são fazenda pública)</a:t>
            </a:r>
            <a:endParaRPr/>
          </a:p>
        </p:txBody>
      </p:sp>
      <p:sp>
        <p:nvSpPr>
          <p:cNvPr id="681" name="Google Shape;681;p80"/>
          <p:cNvSpPr/>
          <p:nvPr/>
        </p:nvSpPr>
        <p:spPr>
          <a:xfrm>
            <a:off x="1035369" y="5508598"/>
            <a:ext cx="10168384" cy="83099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Não podem ajuizar ADI (art. 103), mas podem ACP (art. 5º da L7347); </a:t>
            </a:r>
            <a:r>
              <a:rPr b="1" lang="pt-BR" sz="2400">
                <a:solidFill>
                  <a:srgbClr val="FFFF00"/>
                </a:solidFill>
                <a:latin typeface="Century Gothic"/>
                <a:ea typeface="Century Gothic"/>
                <a:cs typeface="Century Gothic"/>
                <a:sym typeface="Century Gothic"/>
              </a:rPr>
              <a:t>OBS: Conselho Federal da OAB</a:t>
            </a:r>
            <a:endParaRPr/>
          </a:p>
        </p:txBody>
      </p:sp>
      <p:sp>
        <p:nvSpPr>
          <p:cNvPr id="682" name="Google Shape;682;p80"/>
          <p:cNvSpPr/>
          <p:nvPr/>
        </p:nvSpPr>
        <p:spPr>
          <a:xfrm>
            <a:off x="1035369" y="4880554"/>
            <a:ext cx="9989277"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Anuidades 🡪 Tributos 🡺 Execução fiscal</a:t>
            </a:r>
            <a:endParaRPr b="1" sz="24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Conselhos Profissionais:</a:t>
            </a:r>
            <a:endParaRPr/>
          </a:p>
        </p:txBody>
      </p:sp>
      <p:sp>
        <p:nvSpPr>
          <p:cNvPr id="688" name="Google Shape;688;p81"/>
          <p:cNvSpPr txBox="1"/>
          <p:nvPr/>
        </p:nvSpPr>
        <p:spPr>
          <a:xfrm>
            <a:off x="945817" y="2424910"/>
            <a:ext cx="9481073" cy="83099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Importante: o STF autorizou a contratação pela CLT em conselhos profissionais  </a:t>
            </a:r>
            <a:endParaRPr/>
          </a:p>
        </p:txBody>
      </p:sp>
      <p:sp>
        <p:nvSpPr>
          <p:cNvPr id="689" name="Google Shape;689;p81"/>
          <p:cNvSpPr txBox="1"/>
          <p:nvPr/>
        </p:nvSpPr>
        <p:spPr>
          <a:xfrm>
            <a:off x="1355464" y="3429000"/>
            <a:ext cx="948107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a:solidFill>
                  <a:schemeClr val="lt1"/>
                </a:solidFill>
                <a:latin typeface="Century Gothic"/>
                <a:ea typeface="Century Gothic"/>
                <a:cs typeface="Century Gothic"/>
                <a:sym typeface="Century Gothic"/>
              </a:rPr>
              <a:t>1. Os Conselhos Profissionais, enquanto </a:t>
            </a:r>
            <a:r>
              <a:rPr lang="pt-BR" sz="1600" u="sng">
                <a:solidFill>
                  <a:schemeClr val="lt1"/>
                </a:solidFill>
                <a:latin typeface="Century Gothic"/>
                <a:ea typeface="Century Gothic"/>
                <a:cs typeface="Century Gothic"/>
                <a:sym typeface="Century Gothic"/>
              </a:rPr>
              <a:t>autarquias corporativas </a:t>
            </a:r>
            <a:r>
              <a:rPr lang="pt-BR" sz="1600">
                <a:solidFill>
                  <a:schemeClr val="lt1"/>
                </a:solidFill>
                <a:latin typeface="Century Gothic"/>
                <a:ea typeface="Century Gothic"/>
                <a:cs typeface="Century Gothic"/>
                <a:sym typeface="Century Gothic"/>
              </a:rPr>
              <a:t>criadas por lei com outorga para o exercício de atividade típica do Estado, tem maior grau de autonomia administrativa e financeira, constituindo espécie sui generis de pessoa jurídica de direito público não estatal, a qual não se aplica a obrigatoriedade do regime jurídico único preconizado pelo artigo 39 do texto constitucional. 2. Trata-se de natureza peculiar que justifica o afastamento de algumas das regras ordinárias impostas às pessoas jurídicas de direito público. Precedentes: RE 938.837 (Rel. Min. EDSON FACHIN, redator p/ acórdão Min. MARCO AURÉLIO, Tribunal Pleno, julgado em 19/4/2017, DJe de 25/9/2017; e ADI 3.026 (Rel. Min. EROS GRAU, Tribunal Pleno, DJ de 29/9/2006. 3. </a:t>
            </a:r>
            <a:r>
              <a:rPr b="1" lang="pt-BR" sz="1600" u="sng">
                <a:solidFill>
                  <a:schemeClr val="lt1"/>
                </a:solidFill>
                <a:latin typeface="Century Gothic"/>
                <a:ea typeface="Century Gothic"/>
                <a:cs typeface="Century Gothic"/>
                <a:sym typeface="Century Gothic"/>
              </a:rPr>
              <a:t>Constitucionalidade da legislação que permite a contratação no âmbito dos Conselhos Profissionais sob o regime celetista</a:t>
            </a:r>
            <a:r>
              <a:rPr lang="pt-BR" sz="1600">
                <a:solidFill>
                  <a:schemeClr val="lt1"/>
                </a:solidFill>
                <a:latin typeface="Century Gothic"/>
                <a:ea typeface="Century Gothic"/>
                <a:cs typeface="Century Gothic"/>
                <a:sym typeface="Century Gothic"/>
              </a:rPr>
              <a:t>. ADC 36 julgada procedente, para declarar a constitucionalidade do art. 58, § 3º, da Lei 9.649/1998. ADI 5367 e ADPF 367 julgadas improcedentes.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8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Conselhos Profissionais:</a:t>
            </a:r>
            <a:endParaRPr/>
          </a:p>
        </p:txBody>
      </p:sp>
      <p:sp>
        <p:nvSpPr>
          <p:cNvPr id="695" name="Google Shape;695;p82"/>
          <p:cNvSpPr txBox="1"/>
          <p:nvPr/>
        </p:nvSpPr>
        <p:spPr>
          <a:xfrm>
            <a:off x="945817" y="2424910"/>
            <a:ext cx="9481073"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APROFUNDANDO: Na conclusão do julgamento da ADI 2135, o STF confirmou a constitucionalidade do fim do RJU (pela EC19)</a:t>
            </a:r>
            <a:endParaRPr/>
          </a:p>
        </p:txBody>
      </p:sp>
      <p:sp>
        <p:nvSpPr>
          <p:cNvPr id="696" name="Google Shape;696;p82"/>
          <p:cNvSpPr txBox="1"/>
          <p:nvPr/>
        </p:nvSpPr>
        <p:spPr>
          <a:xfrm>
            <a:off x="1355464" y="3625239"/>
            <a:ext cx="948107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600" strike="sngStrike">
                <a:solidFill>
                  <a:schemeClr val="lt1"/>
                </a:solidFill>
                <a:latin typeface="Century Gothic"/>
                <a:ea typeface="Century Gothic"/>
                <a:cs typeface="Century Gothic"/>
                <a:sym typeface="Century Gothic"/>
              </a:rPr>
              <a:t>1. Os Conselhos Profissionais, enquanto </a:t>
            </a:r>
            <a:r>
              <a:rPr lang="pt-BR" sz="1600" u="sng" strike="sngStrike">
                <a:solidFill>
                  <a:schemeClr val="lt1"/>
                </a:solidFill>
                <a:latin typeface="Century Gothic"/>
                <a:ea typeface="Century Gothic"/>
                <a:cs typeface="Century Gothic"/>
                <a:sym typeface="Century Gothic"/>
              </a:rPr>
              <a:t>autarquias corporativas </a:t>
            </a:r>
            <a:r>
              <a:rPr lang="pt-BR" sz="1600" strike="sngStrike">
                <a:solidFill>
                  <a:schemeClr val="lt1"/>
                </a:solidFill>
                <a:latin typeface="Century Gothic"/>
                <a:ea typeface="Century Gothic"/>
                <a:cs typeface="Century Gothic"/>
                <a:sym typeface="Century Gothic"/>
              </a:rPr>
              <a:t>criadas por lei com outorga para o exercício de atividade típica do Estado, tem maior grau de autonomia administrativa e financeira, constituindo espécie sui generis de pessoa jurídica de direito público não estatal, a qual não se aplica a obrigatoriedade do regime jurídico único preconizado pelo artigo 39 do texto constitucional. 2. Trata-se de natureza peculiar que justifica o afastamento de algumas das regras ordinárias impostas às pessoas jurídicas de direito público. Precedentes: RE 938.837 (Rel. Min. EDSON FACHIN, redator p/ acórdão Min. MARCO AURÉLIO, Tribunal Pleno, julgado em 19/4/2017, DJe de 25/9/2017; e ADI 3.026 (Rel. Min. EROS GRAU, Tribunal Pleno, DJ de 29/9/2006. 3. </a:t>
            </a:r>
            <a:r>
              <a:rPr b="1" lang="pt-BR" sz="1600" u="sng" strike="sngStrike">
                <a:solidFill>
                  <a:schemeClr val="lt1"/>
                </a:solidFill>
                <a:latin typeface="Century Gothic"/>
                <a:ea typeface="Century Gothic"/>
                <a:cs typeface="Century Gothic"/>
                <a:sym typeface="Century Gothic"/>
              </a:rPr>
              <a:t>Constitucionalidade da legislação que permite a contratação no âmbito dos Conselhos Profissionais sob o regime celetista</a:t>
            </a:r>
            <a:r>
              <a:rPr lang="pt-BR" sz="1600" strike="sngStrike">
                <a:solidFill>
                  <a:schemeClr val="lt1"/>
                </a:solidFill>
                <a:latin typeface="Century Gothic"/>
                <a:ea typeface="Century Gothic"/>
                <a:cs typeface="Century Gothic"/>
                <a:sym typeface="Century Gothic"/>
              </a:rPr>
              <a:t>. ADC 36 julgada procedente, para declarar a constitucionalidade do art. 58, § 3º, da Lei 9.649/1998. ADI 5367 e ADPF 367 julgadas improcedentes.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Delegação do Poder de polícia:</a:t>
            </a:r>
            <a:endParaRPr/>
          </a:p>
        </p:txBody>
      </p:sp>
      <p:sp>
        <p:nvSpPr>
          <p:cNvPr id="702" name="Google Shape;702;p83"/>
          <p:cNvSpPr txBox="1"/>
          <p:nvPr/>
        </p:nvSpPr>
        <p:spPr>
          <a:xfrm>
            <a:off x="438019" y="2124660"/>
            <a:ext cx="10959152"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1. (...) definição da compatibilidade constitucional da delegação do poder de polícia administrativa a pessoas jurídicas de direito privado integrantes da Administração Pública indireta prestadoras de serviço público. 2. O poder de polícia significa toda e qualquer ação restritiva do Estado em relação aos direitos individuais. Em sentido estrito, poder de polícia caracteriza uma atividade administrativa, que consubstancia verdadeira prerrogativa conferida aos agentes da Administração, consistente no poder de delimitar a liberdade e a propriedade. 3. A </a:t>
            </a:r>
            <a:r>
              <a:rPr b="1" lang="pt-BR" sz="1800" u="sng">
                <a:solidFill>
                  <a:schemeClr val="lt1"/>
                </a:solidFill>
                <a:latin typeface="Century Gothic"/>
                <a:ea typeface="Century Gothic"/>
                <a:cs typeface="Century Gothic"/>
                <a:sym typeface="Century Gothic"/>
              </a:rPr>
              <a:t>teoria do ciclo de polícia </a:t>
            </a:r>
            <a:r>
              <a:rPr b="1" lang="pt-BR" sz="1800">
                <a:solidFill>
                  <a:schemeClr val="lt1"/>
                </a:solidFill>
                <a:latin typeface="Century Gothic"/>
                <a:ea typeface="Century Gothic"/>
                <a:cs typeface="Century Gothic"/>
                <a:sym typeface="Century Gothic"/>
              </a:rPr>
              <a:t>demonstra que o poder de polícia se desenvolve em quatro fases, cada uma correspondendo a um modo de atuação estatal: (i) a ordem de polícia, (ii) o consentimento de polícia, (iii) a fiscalização de polícia e (iv) a sanção de polícia. 4. A extensão de regras do regime de direito público a pessoas jurídicas de direito privado integrantes da Administração Pública indireta, desde que prestem serviços públicos de atuação própria do Estado e em regime não concorrencial é admissível pela jurisprudência da Corte. (Precedentes: RE 225.011, Rel. Min. Marco Aurélio, Red. p/ o acórdão Min. Maurício Corrêa, Tribunal Pleno, julgado em 16/11/2000, DJ 19/12/2002; RE 393.032-AgR, Rel. Min. Cármen Lúcia, Primeira Turma, DJe 18/12/2009; RE 852.527-AgR, Rel. Min. Cármen Lúcia, Segunda Turma, DJe 13/2/2015).)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8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Delegação do Poder de polícia:</a:t>
            </a:r>
            <a:endParaRPr/>
          </a:p>
        </p:txBody>
      </p:sp>
      <p:sp>
        <p:nvSpPr>
          <p:cNvPr id="708" name="Google Shape;708;p84"/>
          <p:cNvSpPr txBox="1"/>
          <p:nvPr/>
        </p:nvSpPr>
        <p:spPr>
          <a:xfrm>
            <a:off x="438019" y="2124660"/>
            <a:ext cx="10959152"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5. A constituição de uma pessoa jurídica integrante da Administração Pública indireta sob o regime de direito privado não a impede de ocasionalmente ter o seu regime aproximado daquele da Fazenda Pública, desde que não atue em regime concorrencial. 6. Consectariamente, a Constituição, ao autorizar a criação de empresas públicas e sociedades de economia mista que tenham por objeto exclusivo a prestação de serviços públicos de atuação típica do Estado e em regime não concorrencial, autoriza, consequentemente, a delegação dos meios necessários à realização do serviço público delegado. Deveras: a) A admissão de empregados públicos deve ser precedida de concurso público, característica que não se coaduna com a despedida imotivada; b) o RE 589.998, esta Corte reconheceu que a ECT, que presta um serviço público em regime de monopólio, deve motivar a dispensa de seus empregados, assegurando-se, assim, que os princípios observados no momento da admissão sejam, também, respeitados por ocasião do desligamento; c) Os empregados públicos se submetem, ainda, aos princípios constitucionais de atuação da Administração Pública constantes do artigo 37 da Carta Política. Assim, eventuais interferências indevidas em sua atuação podem ser objeto de impugnação administrativa ou judicial; PUBLIC 25-11-2020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8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Delegação do Poder de polícia:</a:t>
            </a:r>
            <a:endParaRPr/>
          </a:p>
        </p:txBody>
      </p:sp>
      <p:sp>
        <p:nvSpPr>
          <p:cNvPr id="714" name="Google Shape;714;p85"/>
          <p:cNvSpPr txBox="1"/>
          <p:nvPr/>
        </p:nvSpPr>
        <p:spPr>
          <a:xfrm>
            <a:off x="438019" y="2124660"/>
            <a:ext cx="10959152"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d) Ausente, portanto, qualquer incompatibilidade entre o regime celetista existente nas estatais prestadoras de serviço público em regime de monopólio e o exercício de atividade de polícia administrativa pelos seus empregados. 7. </a:t>
            </a:r>
            <a:r>
              <a:rPr b="1" lang="pt-BR" sz="1800" u="sng">
                <a:solidFill>
                  <a:schemeClr val="lt1"/>
                </a:solidFill>
                <a:latin typeface="Century Gothic"/>
                <a:ea typeface="Century Gothic"/>
                <a:cs typeface="Century Gothic"/>
                <a:sym typeface="Century Gothic"/>
              </a:rPr>
              <a:t>As estatais prestadoras de serviço público de atuação própria do Estado e em regime não concorrencial podem atuar na companhia do atributo da coercibilidade inerente ao exercício do poder de polícia, mormente diante da atração do regime fazendário</a:t>
            </a:r>
            <a:r>
              <a:rPr b="1" lang="pt-BR" sz="1800">
                <a:solidFill>
                  <a:schemeClr val="lt1"/>
                </a:solidFill>
                <a:latin typeface="Century Gothic"/>
                <a:ea typeface="Century Gothic"/>
                <a:cs typeface="Century Gothic"/>
                <a:sym typeface="Century Gothic"/>
              </a:rPr>
              <a:t>. 8. In casu, a Empresa de Transporte e Trânsito de Belo Horizonte – BHTRANS pode ser delegatária do poder de polícia de trânsito, inclusive quanto à aplicação de multas, porquanto se trata de estatal municipal de capital majoritariamente público, que presta exclusivamente serviço público de atuação própria do Estado e em regime não.  (...) 13. Repercussão geral constitucional que assenta a seguinte tese objetiva: “</a:t>
            </a:r>
            <a:r>
              <a:rPr b="1" lang="pt-BR" sz="1800" u="sng">
                <a:solidFill>
                  <a:schemeClr val="lt1"/>
                </a:solidFill>
                <a:latin typeface="Century Gothic"/>
                <a:ea typeface="Century Gothic"/>
                <a:cs typeface="Century Gothic"/>
                <a:sym typeface="Century Gothic"/>
              </a:rPr>
              <a:t>É constitucional a delegação do poder de polícia, por meio de lei, a pessoas jurídicas de direito privado integrantes da Administração Pública indireta de capital social majoritariamente público que prestem exclusivamente serviço público de atuação própria do Estado e em regime não concorrencial.”</a:t>
            </a:r>
            <a:endParaRPr/>
          </a:p>
          <a:p>
            <a:pPr indent="-342900" lvl="0" marL="342900" marR="0" rtl="0" algn="just">
              <a:spcBef>
                <a:spcPts val="0"/>
              </a:spcBef>
              <a:spcAft>
                <a:spcPts val="0"/>
              </a:spcAft>
              <a:buClr>
                <a:schemeClr val="lt1"/>
              </a:buClr>
              <a:buSzPts val="1800"/>
              <a:buFont typeface="Arial"/>
              <a:buChar char="•"/>
            </a:pPr>
            <a:r>
              <a:rPr b="1" lang="pt-BR" sz="1800">
                <a:solidFill>
                  <a:schemeClr val="lt1"/>
                </a:solidFill>
                <a:latin typeface="Century Gothic"/>
                <a:ea typeface="Century Gothic"/>
                <a:cs typeface="Century Gothic"/>
                <a:sym typeface="Century Gothic"/>
              </a:rPr>
              <a:t>(RE 633782, Relator(a): LUIZ FUX, Tribunal Pleno, julgado em 26/10/2020, PROCESSO ELETRÔNICO REPERCUSSÃO GERAL - MÉRITO DJe-279 DIVULG 24-11-2020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Agências Reguladoras:</a:t>
            </a:r>
            <a:endParaRPr/>
          </a:p>
        </p:txBody>
      </p:sp>
      <p:sp>
        <p:nvSpPr>
          <p:cNvPr id="720" name="Google Shape;720;p86"/>
          <p:cNvSpPr txBox="1"/>
          <p:nvPr/>
        </p:nvSpPr>
        <p:spPr>
          <a:xfrm>
            <a:off x="631596" y="2399247"/>
            <a:ext cx="11783504"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Decorrem do processo de privatizações</a:t>
            </a:r>
            <a:endParaRPr/>
          </a:p>
        </p:txBody>
      </p:sp>
      <p:sp>
        <p:nvSpPr>
          <p:cNvPr id="721" name="Google Shape;721;p86"/>
          <p:cNvSpPr txBox="1"/>
          <p:nvPr/>
        </p:nvSpPr>
        <p:spPr>
          <a:xfrm>
            <a:off x="631596" y="3065450"/>
            <a:ext cx="10571998"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Função de controle</a:t>
            </a:r>
            <a:endParaRPr/>
          </a:p>
        </p:txBody>
      </p:sp>
      <p:sp>
        <p:nvSpPr>
          <p:cNvPr id="722" name="Google Shape;722;p86"/>
          <p:cNvSpPr/>
          <p:nvPr/>
        </p:nvSpPr>
        <p:spPr>
          <a:xfrm>
            <a:off x="631596" y="3635131"/>
            <a:ext cx="9989277" cy="175432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Teoria da CAPTURA</a:t>
            </a:r>
            <a:r>
              <a:rPr b="1" lang="pt-BR" sz="2400">
                <a:solidFill>
                  <a:schemeClr val="lt1"/>
                </a:solidFill>
                <a:latin typeface="Century Gothic"/>
                <a:ea typeface="Century Gothic"/>
                <a:cs typeface="Century Gothic"/>
                <a:sym typeface="Century Gothic"/>
              </a:rPr>
              <a:t>: beneficiar as empresas em desfavor dos usuários do serviço  =&gt; </a:t>
            </a:r>
            <a:r>
              <a:rPr b="1" lang="pt-BR" sz="2000">
                <a:solidFill>
                  <a:schemeClr val="lt1"/>
                </a:solidFill>
                <a:latin typeface="Century Gothic"/>
                <a:ea typeface="Century Gothic"/>
                <a:cs typeface="Century Gothic"/>
                <a:sym typeface="Century Gothic"/>
              </a:rPr>
              <a:t>necessidade de </a:t>
            </a:r>
            <a:r>
              <a:rPr b="1" i="1" lang="pt-BR" sz="2000">
                <a:solidFill>
                  <a:schemeClr val="lt1"/>
                </a:solidFill>
                <a:latin typeface="Century Gothic"/>
                <a:ea typeface="Century Gothic"/>
                <a:cs typeface="Century Gothic"/>
                <a:sym typeface="Century Gothic"/>
              </a:rPr>
              <a:t>“impedir uma vinculação promíscua entre a agência, de um lado, e o governo e o governo instituidor ou os entes regulados, de outro, com flagrante </a:t>
            </a:r>
            <a:r>
              <a:rPr b="1" i="1" lang="pt-BR" sz="2000" u="sng">
                <a:solidFill>
                  <a:schemeClr val="lt1"/>
                </a:solidFill>
                <a:latin typeface="Century Gothic"/>
                <a:ea typeface="Century Gothic"/>
                <a:cs typeface="Century Gothic"/>
                <a:sym typeface="Century Gothic"/>
              </a:rPr>
              <a:t>comprometimento da independência </a:t>
            </a:r>
            <a:r>
              <a:rPr b="1" i="1" lang="pt-BR" sz="2000">
                <a:solidFill>
                  <a:schemeClr val="lt1"/>
                </a:solidFill>
                <a:latin typeface="Century Gothic"/>
                <a:ea typeface="Century Gothic"/>
                <a:cs typeface="Century Gothic"/>
                <a:sym typeface="Century Gothic"/>
              </a:rPr>
              <a:t>da pessoa controladora” (JSCF)</a:t>
            </a:r>
            <a:endParaRPr b="1" i="1" sz="2400">
              <a:solidFill>
                <a:schemeClr val="lt1"/>
              </a:solidFill>
              <a:latin typeface="Century Gothic"/>
              <a:ea typeface="Century Gothic"/>
              <a:cs typeface="Century Gothic"/>
              <a:sym typeface="Century Gothic"/>
            </a:endParaRPr>
          </a:p>
        </p:txBody>
      </p:sp>
      <p:sp>
        <p:nvSpPr>
          <p:cNvPr id="723" name="Google Shape;723;p86"/>
          <p:cNvSpPr/>
          <p:nvPr/>
        </p:nvSpPr>
        <p:spPr>
          <a:xfrm>
            <a:off x="631596" y="5599568"/>
            <a:ext cx="9989277" cy="83099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Regime ESTATUTÁRIO (L10871/04, alterou a antigo regime celetista da L9986/00)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8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Agências Reguladoras:</a:t>
            </a:r>
            <a:endParaRPr/>
          </a:p>
        </p:txBody>
      </p:sp>
      <p:sp>
        <p:nvSpPr>
          <p:cNvPr id="729" name="Google Shape;729;p87"/>
          <p:cNvSpPr txBox="1"/>
          <p:nvPr/>
        </p:nvSpPr>
        <p:spPr>
          <a:xfrm>
            <a:off x="25843" y="2362896"/>
            <a:ext cx="1178350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pt-BR" sz="2800">
                <a:solidFill>
                  <a:schemeClr val="lt1"/>
                </a:solidFill>
                <a:latin typeface="Century Gothic"/>
                <a:ea typeface="Century Gothic"/>
                <a:cs typeface="Century Gothic"/>
                <a:sym typeface="Century Gothic"/>
              </a:rPr>
              <a:t>Poder normativo das agências</a:t>
            </a:r>
            <a:endParaRPr/>
          </a:p>
        </p:txBody>
      </p:sp>
      <p:sp>
        <p:nvSpPr>
          <p:cNvPr id="730" name="Google Shape;730;p87"/>
          <p:cNvSpPr txBox="1"/>
          <p:nvPr/>
        </p:nvSpPr>
        <p:spPr>
          <a:xfrm>
            <a:off x="631596" y="3282791"/>
            <a:ext cx="1057199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pt-BR" sz="2400">
                <a:solidFill>
                  <a:schemeClr val="lt1"/>
                </a:solidFill>
                <a:latin typeface="Century Gothic"/>
                <a:ea typeface="Century Gothic"/>
                <a:cs typeface="Century Gothic"/>
                <a:sym typeface="Century Gothic"/>
              </a:rPr>
              <a:t>O STF tem admitido o poder normativo das agências reguladoras. No caso da ANVISA, por exemplo, o STF considerou ato normativo da agência que proibia os cigarros do tipo mentol (ADI 4874)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8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Associações Públicas:</a:t>
            </a:r>
            <a:endParaRPr/>
          </a:p>
        </p:txBody>
      </p:sp>
      <p:sp>
        <p:nvSpPr>
          <p:cNvPr id="736" name="Google Shape;736;p88"/>
          <p:cNvSpPr txBox="1"/>
          <p:nvPr/>
        </p:nvSpPr>
        <p:spPr>
          <a:xfrm>
            <a:off x="631596" y="2530071"/>
            <a:ext cx="11783504"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L11107/05 + art. 41, IV do CC02</a:t>
            </a:r>
            <a:endParaRPr/>
          </a:p>
        </p:txBody>
      </p:sp>
      <p:sp>
        <p:nvSpPr>
          <p:cNvPr id="737" name="Google Shape;737;p88"/>
          <p:cNvSpPr txBox="1"/>
          <p:nvPr/>
        </p:nvSpPr>
        <p:spPr>
          <a:xfrm>
            <a:off x="631596" y="3198167"/>
            <a:ext cx="10571998" cy="120032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t>
            </a:r>
            <a:r>
              <a:rPr b="1" i="1" lang="pt-BR" sz="2400">
                <a:solidFill>
                  <a:schemeClr val="lt1"/>
                </a:solidFill>
                <a:latin typeface="Century Gothic"/>
                <a:ea typeface="Century Gothic"/>
                <a:cs typeface="Century Gothic"/>
                <a:sym typeface="Century Gothic"/>
              </a:rPr>
              <a:t>Consecução de objetivos de interesse comum dos entes pactuantes e para a implementação do sistema de gestão associada, esta com base no art. 241, da CF</a:t>
            </a:r>
            <a:r>
              <a:rPr b="1" lang="pt-BR" sz="2400">
                <a:solidFill>
                  <a:schemeClr val="lt1"/>
                </a:solidFill>
                <a:latin typeface="Century Gothic"/>
                <a:ea typeface="Century Gothic"/>
                <a:cs typeface="Century Gothic"/>
                <a:sym typeface="Century Gothic"/>
              </a:rPr>
              <a:t>” (JSCF)</a:t>
            </a:r>
            <a:endParaRPr/>
          </a:p>
        </p:txBody>
      </p:sp>
      <p:pic>
        <p:nvPicPr>
          <p:cNvPr id="738" name="Google Shape;738;p88"/>
          <p:cNvPicPr preferRelativeResize="0"/>
          <p:nvPr/>
        </p:nvPicPr>
        <p:blipFill rotWithShape="1">
          <a:blip r:embed="rId3">
            <a:alphaModFix/>
          </a:blip>
          <a:srcRect b="0" l="0" r="0" t="0"/>
          <a:stretch/>
        </p:blipFill>
        <p:spPr>
          <a:xfrm>
            <a:off x="2945795" y="4604927"/>
            <a:ext cx="5943600" cy="204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8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Consórcios Públicos:</a:t>
            </a:r>
            <a:endParaRPr/>
          </a:p>
        </p:txBody>
      </p:sp>
      <p:sp>
        <p:nvSpPr>
          <p:cNvPr id="744" name="Google Shape;744;p89"/>
          <p:cNvSpPr/>
          <p:nvPr/>
        </p:nvSpPr>
        <p:spPr>
          <a:xfrm>
            <a:off x="344864" y="2643707"/>
            <a:ext cx="115022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u="sng">
                <a:solidFill>
                  <a:schemeClr val="lt1"/>
                </a:solidFill>
                <a:latin typeface="Century Gothic"/>
                <a:ea typeface="Century Gothic"/>
                <a:cs typeface="Century Gothic"/>
                <a:sym typeface="Century Gothic"/>
              </a:rPr>
              <a:t>Qual o regime jurídico do pessoal dos consórcios públicos?</a:t>
            </a:r>
            <a:endParaRPr b="1" sz="2000">
              <a:solidFill>
                <a:srgbClr val="F4949B"/>
              </a:solidFill>
              <a:latin typeface="Century Gothic"/>
              <a:ea typeface="Century Gothic"/>
              <a:cs typeface="Century Gothic"/>
              <a:sym typeface="Century Gothic"/>
            </a:endParaRPr>
          </a:p>
        </p:txBody>
      </p:sp>
      <p:sp>
        <p:nvSpPr>
          <p:cNvPr id="745" name="Google Shape;745;p89"/>
          <p:cNvSpPr/>
          <p:nvPr/>
        </p:nvSpPr>
        <p:spPr>
          <a:xfrm>
            <a:off x="344864" y="3752629"/>
            <a:ext cx="11502272" cy="261610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Art, 6§, 2º O consórcio público, </a:t>
            </a:r>
            <a:r>
              <a:rPr b="1" lang="pt-BR" sz="2400" u="sng">
                <a:solidFill>
                  <a:schemeClr val="lt1"/>
                </a:solidFill>
                <a:latin typeface="Century Gothic"/>
                <a:ea typeface="Century Gothic"/>
                <a:cs typeface="Century Gothic"/>
                <a:sym typeface="Century Gothic"/>
              </a:rPr>
              <a:t>com personalidade jurídica de direito público ou privado</a:t>
            </a:r>
            <a:r>
              <a:rPr b="1" lang="pt-BR" sz="2400">
                <a:solidFill>
                  <a:schemeClr val="lt1"/>
                </a:solidFill>
                <a:latin typeface="Century Gothic"/>
                <a:ea typeface="Century Gothic"/>
                <a:cs typeface="Century Gothic"/>
                <a:sym typeface="Century Gothic"/>
              </a:rPr>
              <a:t>, observará as normas de direito público no que concerne à realização de licitação, à celebração de contratos, à prestação de contas e à </a:t>
            </a:r>
            <a:r>
              <a:rPr b="1" lang="pt-BR" sz="2400" u="sng">
                <a:solidFill>
                  <a:schemeClr val="lt1"/>
                </a:solidFill>
                <a:latin typeface="Century Gothic"/>
                <a:ea typeface="Century Gothic"/>
                <a:cs typeface="Century Gothic"/>
                <a:sym typeface="Century Gothic"/>
              </a:rPr>
              <a:t>admissão de pessoal, que será regido pela Consolidação das Leis do Trabalho (CLT)</a:t>
            </a:r>
            <a:r>
              <a:rPr b="1" lang="pt-BR" sz="2400">
                <a:solidFill>
                  <a:schemeClr val="lt1"/>
                </a:solidFill>
                <a:latin typeface="Century Gothic"/>
                <a:ea typeface="Century Gothic"/>
                <a:cs typeface="Century Gothic"/>
                <a:sym typeface="Century Gothic"/>
              </a:rPr>
              <a:t>, aprovada pelo Decreto-Lei nº 5.452, de 1º de maio de 1943. (Redação dada pela Lei nº 13.822, de 2019)</a:t>
            </a:r>
            <a:r>
              <a:rPr b="1" lang="pt-BR" sz="1200">
                <a:solidFill>
                  <a:srgbClr val="0C0C0C"/>
                </a:solidFill>
                <a:latin typeface="Century Gothic"/>
                <a:ea typeface="Century Gothic"/>
                <a:cs typeface="Century Gothic"/>
                <a:sym typeface="Century Gothic"/>
              </a:rPr>
              <a:t>.</a:t>
            </a:r>
            <a:endParaRPr/>
          </a:p>
          <a:p>
            <a:pPr indent="0" lvl="0" marL="0" marR="0" rtl="0" algn="just">
              <a:spcBef>
                <a:spcPts val="0"/>
              </a:spcBef>
              <a:spcAft>
                <a:spcPts val="0"/>
              </a:spcAft>
              <a:buNone/>
            </a:pPr>
            <a:r>
              <a:t/>
            </a:r>
            <a:endParaRPr b="1" sz="2000">
              <a:solidFill>
                <a:srgbClr val="A7F3C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Atos lícitos</a:t>
            </a:r>
            <a:endParaRPr/>
          </a:p>
        </p:txBody>
      </p:sp>
      <p:sp>
        <p:nvSpPr>
          <p:cNvPr id="167" name="Google Shape;167;p9"/>
          <p:cNvSpPr txBox="1"/>
          <p:nvPr/>
        </p:nvSpPr>
        <p:spPr>
          <a:xfrm>
            <a:off x="1855835" y="3797257"/>
            <a:ext cx="1092566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400">
                <a:solidFill>
                  <a:schemeClr val="lt1"/>
                </a:solidFill>
                <a:latin typeface="Century Gothic"/>
                <a:ea typeface="Century Gothic"/>
                <a:cs typeface="Century Gothic"/>
                <a:sym typeface="Century Gothic"/>
              </a:rPr>
              <a:t>Outros julgados importantes de Resp. civil para o Munícípio: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0"/>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51" name="Google Shape;751;p90"/>
          <p:cNvSpPr txBox="1"/>
          <p:nvPr/>
        </p:nvSpPr>
        <p:spPr>
          <a:xfrm>
            <a:off x="204248" y="2516560"/>
            <a:ext cx="11783504" cy="76944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PJ de DiPriv; Autorizadas por lei, de iniciativa do Chefe do Executivo </a:t>
            </a:r>
            <a:r>
              <a:rPr b="1" lang="pt-BR" sz="2400">
                <a:solidFill>
                  <a:srgbClr val="FFFF00"/>
                </a:solidFill>
                <a:latin typeface="Century Gothic"/>
                <a:ea typeface="Century Gothic"/>
                <a:cs typeface="Century Gothic"/>
                <a:sym typeface="Century Gothic"/>
              </a:rPr>
              <a:t>(</a:t>
            </a:r>
            <a:r>
              <a:rPr b="1" i="1" lang="pt-BR" sz="2000">
                <a:solidFill>
                  <a:srgbClr val="FFFF00"/>
                </a:solidFill>
                <a:latin typeface="Century Gothic"/>
                <a:ea typeface="Century Gothic"/>
                <a:cs typeface="Century Gothic"/>
                <a:sym typeface="Century Gothic"/>
              </a:rPr>
              <a:t>e para a extinção? JSCF: também (teoria da simetria))</a:t>
            </a:r>
            <a:endParaRPr b="1" i="1" sz="2400">
              <a:solidFill>
                <a:srgbClr val="FFFF00"/>
              </a:solidFill>
              <a:latin typeface="Century Gothic"/>
              <a:ea typeface="Century Gothic"/>
              <a:cs typeface="Century Gothic"/>
              <a:sym typeface="Century Gothic"/>
            </a:endParaRPr>
          </a:p>
        </p:txBody>
      </p:sp>
      <p:sp>
        <p:nvSpPr>
          <p:cNvPr id="752" name="Google Shape;752;p90"/>
          <p:cNvSpPr txBox="1"/>
          <p:nvPr/>
        </p:nvSpPr>
        <p:spPr>
          <a:xfrm>
            <a:off x="2081283" y="3688014"/>
            <a:ext cx="852180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STF, Informativo 943: i) a alienação do controle acionário de empresas públicas e sociedades de economia mista exige autorização legislativa e licitação; e ii) a exigência de autorização legislativa, todavia, não se aplica à alienação do controle de suas subsidiárias e controladas.</a:t>
            </a:r>
            <a:endParaRPr/>
          </a:p>
        </p:txBody>
      </p:sp>
      <p:sp>
        <p:nvSpPr>
          <p:cNvPr id="753" name="Google Shape;753;p90"/>
          <p:cNvSpPr txBox="1"/>
          <p:nvPr/>
        </p:nvSpPr>
        <p:spPr>
          <a:xfrm>
            <a:off x="2081282" y="5180514"/>
            <a:ext cx="8521809"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STF, Informativo 993: Petrobrás pode criar subsidiárias e, em seguida, alienar o controle acionário delas sem licitação e sem autorização legislativa específica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91"/>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59" name="Google Shape;759;p91"/>
          <p:cNvSpPr txBox="1"/>
          <p:nvPr/>
        </p:nvSpPr>
        <p:spPr>
          <a:xfrm>
            <a:off x="1656690" y="3046569"/>
            <a:ext cx="8906677"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u="sng">
                <a:solidFill>
                  <a:schemeClr val="lt1"/>
                </a:solidFill>
                <a:latin typeface="Century Gothic"/>
                <a:ea typeface="Century Gothic"/>
                <a:cs typeface="Century Gothic"/>
                <a:sym typeface="Century Gothic"/>
              </a:rPr>
              <a:t>STF, Informativo 1018</a:t>
            </a:r>
            <a:r>
              <a:rPr b="1" lang="pt-BR" sz="1800">
                <a:solidFill>
                  <a:schemeClr val="lt1"/>
                </a:solidFill>
                <a:latin typeface="Century Gothic"/>
                <a:ea typeface="Century Gothic"/>
                <a:cs typeface="Century Gothic"/>
                <a:sym typeface="Century Gothic"/>
              </a:rPr>
              <a:t>: É desnecessária a autorização legislativa expressa para a criação de subsidiárias quando houver autorização legislativa da criação de empresa pública ou sociedade de economia mista e nesta constar permissão genérica da possibilidade de criação de subsidiárias. Assim, não se exige lei específica para autorizar a criação de subsidiária. Com base no paralelismo das formas, como não é exigida lei específica para criar a subsidiária, também não é necessária lei específica para alienar o seu controle acionário. Em palavras mais simples: como não se exige lei específica para criar, também não se exige lei específica para “vender”</a:t>
            </a:r>
            <a:r>
              <a:rPr lang="pt-BR" sz="1800">
                <a:solidFill>
                  <a:schemeClr val="lt1"/>
                </a:solidFill>
                <a:latin typeface="Century Gothic"/>
                <a:ea typeface="Century Gothic"/>
                <a:cs typeface="Century Gothic"/>
                <a:sym typeface="Century Gothic"/>
              </a:rPr>
              <a:t>. STF. Plenário. ADPF 794/DF</a:t>
            </a:r>
            <a:endParaRPr b="1" sz="1800">
              <a:solidFill>
                <a:schemeClr val="lt1"/>
              </a:solidFill>
              <a:latin typeface="Century Gothic"/>
              <a:ea typeface="Century Gothic"/>
              <a:cs typeface="Century Gothic"/>
              <a:sym typeface="Century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2"/>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65" name="Google Shape;765;p92"/>
          <p:cNvSpPr txBox="1"/>
          <p:nvPr/>
        </p:nvSpPr>
        <p:spPr>
          <a:xfrm>
            <a:off x="204248" y="2683302"/>
            <a:ext cx="10571998" cy="83099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Podem ser para exploração de atividade econômica ou prestação de serv. público</a:t>
            </a:r>
            <a:endParaRPr/>
          </a:p>
        </p:txBody>
      </p:sp>
      <p:sp>
        <p:nvSpPr>
          <p:cNvPr id="766" name="Google Shape;766;p92"/>
          <p:cNvSpPr txBox="1"/>
          <p:nvPr/>
        </p:nvSpPr>
        <p:spPr>
          <a:xfrm>
            <a:off x="204248" y="3751700"/>
            <a:ext cx="11334160" cy="113877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Sujeição ao regime próprio das empresas privadas, inclusive quanto às obrigações </a:t>
            </a:r>
            <a:r>
              <a:rPr b="1" lang="pt-BR" sz="2400" u="sng">
                <a:solidFill>
                  <a:schemeClr val="lt1"/>
                </a:solidFill>
                <a:latin typeface="Century Gothic"/>
                <a:ea typeface="Century Gothic"/>
                <a:cs typeface="Century Gothic"/>
                <a:sym typeface="Century Gothic"/>
              </a:rPr>
              <a:t>tributárias</a:t>
            </a:r>
            <a:r>
              <a:rPr b="1" lang="pt-BR" sz="2400">
                <a:solidFill>
                  <a:schemeClr val="lt1"/>
                </a:solidFill>
                <a:latin typeface="Century Gothic"/>
                <a:ea typeface="Century Gothic"/>
                <a:cs typeface="Century Gothic"/>
                <a:sym typeface="Century Gothic"/>
              </a:rPr>
              <a:t> e </a:t>
            </a:r>
            <a:r>
              <a:rPr b="1" lang="pt-BR" sz="2400" u="sng">
                <a:solidFill>
                  <a:schemeClr val="lt1"/>
                </a:solidFill>
                <a:latin typeface="Century Gothic"/>
                <a:ea typeface="Century Gothic"/>
                <a:cs typeface="Century Gothic"/>
                <a:sym typeface="Century Gothic"/>
              </a:rPr>
              <a:t>trabalhistas</a:t>
            </a:r>
            <a:r>
              <a:rPr b="1" lang="pt-BR" sz="2400">
                <a:solidFill>
                  <a:schemeClr val="lt1"/>
                </a:solidFill>
                <a:latin typeface="Century Gothic"/>
                <a:ea typeface="Century Gothic"/>
                <a:cs typeface="Century Gothic"/>
                <a:sym typeface="Century Gothic"/>
              </a:rPr>
              <a:t> </a:t>
            </a:r>
            <a:r>
              <a:rPr b="1" lang="pt-BR" sz="2000">
                <a:solidFill>
                  <a:schemeClr val="lt1"/>
                </a:solidFill>
                <a:latin typeface="Century Gothic"/>
                <a:ea typeface="Century Gothic"/>
                <a:cs typeface="Century Gothic"/>
                <a:sym typeface="Century Gothic"/>
              </a:rPr>
              <a:t>(art. 173, §1º e 2º, CF) =&gt; </a:t>
            </a:r>
            <a:r>
              <a:rPr b="1" lang="pt-BR" sz="2000">
                <a:solidFill>
                  <a:srgbClr val="FFFF00"/>
                </a:solidFill>
                <a:latin typeface="Century Gothic"/>
                <a:ea typeface="Century Gothic"/>
                <a:cs typeface="Century Gothic"/>
                <a:sym typeface="Century Gothic"/>
              </a:rPr>
              <a:t>regime celetista (concurso público e não estáveis) e, a princípio, sem imunidade trib. recíproca</a:t>
            </a:r>
            <a:endParaRPr b="1" sz="24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3"/>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72" name="Google Shape;772;p93"/>
          <p:cNvSpPr txBox="1"/>
          <p:nvPr/>
        </p:nvSpPr>
        <p:spPr>
          <a:xfrm>
            <a:off x="862851" y="2621563"/>
            <a:ext cx="1045679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STF, Tema 1140: “As empresas públicas e as sociedades de economia mista delegatárias de serviços públicos essenciais, que </a:t>
            </a:r>
            <a:r>
              <a:rPr b="1" lang="pt-BR" sz="2000" u="sng">
                <a:solidFill>
                  <a:schemeClr val="lt1"/>
                </a:solidFill>
                <a:latin typeface="Century Gothic"/>
                <a:ea typeface="Century Gothic"/>
                <a:cs typeface="Century Gothic"/>
                <a:sym typeface="Century Gothic"/>
              </a:rPr>
              <a:t>não distribuam lucros a acionistas privados nem ofereçam risco ao equilíbrio concorrencial</a:t>
            </a:r>
            <a:r>
              <a:rPr b="1" lang="pt-BR" sz="2000">
                <a:solidFill>
                  <a:schemeClr val="lt1"/>
                </a:solidFill>
                <a:latin typeface="Century Gothic"/>
                <a:ea typeface="Century Gothic"/>
                <a:cs typeface="Century Gothic"/>
                <a:sym typeface="Century Gothic"/>
              </a:rPr>
              <a:t>, </a:t>
            </a:r>
            <a:r>
              <a:rPr b="1" lang="pt-BR" sz="2000">
                <a:solidFill>
                  <a:srgbClr val="FFFF00"/>
                </a:solidFill>
                <a:latin typeface="Century Gothic"/>
                <a:ea typeface="Century Gothic"/>
                <a:cs typeface="Century Gothic"/>
                <a:sym typeface="Century Gothic"/>
              </a:rPr>
              <a:t>são beneficiárias da imunidade tributária recíproca</a:t>
            </a:r>
            <a:r>
              <a:rPr b="1" lang="pt-BR" sz="2000">
                <a:solidFill>
                  <a:schemeClr val="lt1"/>
                </a:solidFill>
                <a:latin typeface="Century Gothic"/>
                <a:ea typeface="Century Gothic"/>
                <a:cs typeface="Century Gothic"/>
                <a:sym typeface="Century Gothic"/>
              </a:rPr>
              <a:t> prevista no artigo 150, VI, ‘a’, da Constituição Federal, independentemente de cobrança de tarifa como contraprestação do serviço”. (CASO: METRO-SP)</a:t>
            </a:r>
            <a:endParaRPr/>
          </a:p>
        </p:txBody>
      </p:sp>
      <p:sp>
        <p:nvSpPr>
          <p:cNvPr id="773" name="Google Shape;773;p93"/>
          <p:cNvSpPr txBox="1"/>
          <p:nvPr/>
        </p:nvSpPr>
        <p:spPr>
          <a:xfrm>
            <a:off x="862851" y="4895370"/>
            <a:ext cx="10340743"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t-BR" sz="2000">
                <a:solidFill>
                  <a:schemeClr val="lt1"/>
                </a:solidFill>
                <a:latin typeface="Century Gothic"/>
                <a:ea typeface="Century Gothic"/>
                <a:cs typeface="Century Gothic"/>
                <a:sym typeface="Century Gothic"/>
              </a:rPr>
              <a:t>STF, Informativo 993: Sociedade de economia mista, cujas </a:t>
            </a:r>
            <a:r>
              <a:rPr lang="pt-BR" sz="2000" u="sng">
                <a:solidFill>
                  <a:schemeClr val="lt1"/>
                </a:solidFill>
                <a:latin typeface="Century Gothic"/>
                <a:ea typeface="Century Gothic"/>
                <a:cs typeface="Century Gothic"/>
                <a:sym typeface="Century Gothic"/>
              </a:rPr>
              <a:t>ações são negociadas na Bolsa</a:t>
            </a:r>
            <a:r>
              <a:rPr lang="pt-BR" sz="2000">
                <a:solidFill>
                  <a:schemeClr val="lt1"/>
                </a:solidFill>
                <a:latin typeface="Century Gothic"/>
                <a:ea typeface="Century Gothic"/>
                <a:cs typeface="Century Gothic"/>
                <a:sym typeface="Century Gothic"/>
              </a:rPr>
              <a:t>, e que está voltada à </a:t>
            </a:r>
            <a:r>
              <a:rPr lang="pt-BR" sz="2000" u="sng">
                <a:solidFill>
                  <a:schemeClr val="lt1"/>
                </a:solidFill>
                <a:latin typeface="Century Gothic"/>
                <a:ea typeface="Century Gothic"/>
                <a:cs typeface="Century Gothic"/>
                <a:sym typeface="Century Gothic"/>
              </a:rPr>
              <a:t>remuneração do capital de seus controladores ou acionistas</a:t>
            </a:r>
            <a:r>
              <a:rPr lang="pt-BR" sz="2000">
                <a:solidFill>
                  <a:schemeClr val="lt1"/>
                </a:solidFill>
                <a:latin typeface="Century Gothic"/>
                <a:ea typeface="Century Gothic"/>
                <a:cs typeface="Century Gothic"/>
                <a:sym typeface="Century Gothic"/>
              </a:rPr>
              <a:t>, </a:t>
            </a:r>
            <a:r>
              <a:rPr b="1" lang="pt-BR" sz="2000">
                <a:solidFill>
                  <a:srgbClr val="FFFF00"/>
                </a:solidFill>
                <a:latin typeface="Century Gothic"/>
                <a:ea typeface="Century Gothic"/>
                <a:cs typeface="Century Gothic"/>
                <a:sym typeface="Century Gothic"/>
              </a:rPr>
              <a:t>NÃO tem direito à imunidade tributária recíproca</a:t>
            </a:r>
            <a:r>
              <a:rPr lang="pt-BR" sz="2000">
                <a:solidFill>
                  <a:schemeClr val="lt1"/>
                </a:solidFill>
                <a:latin typeface="Century Gothic"/>
                <a:ea typeface="Century Gothic"/>
                <a:cs typeface="Century Gothic"/>
                <a:sym typeface="Century Gothic"/>
              </a:rPr>
              <a:t>, mesmo que preste serviço público.</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94"/>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79" name="Google Shape;779;p94"/>
          <p:cNvSpPr txBox="1"/>
          <p:nvPr/>
        </p:nvSpPr>
        <p:spPr>
          <a:xfrm>
            <a:off x="313430" y="2669541"/>
            <a:ext cx="10571998" cy="76944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Princípio da subsidiariedade (art. 173, caput) -&gt; </a:t>
            </a:r>
            <a:r>
              <a:rPr b="1" lang="pt-BR" sz="2000">
                <a:solidFill>
                  <a:srgbClr val="FFFF00"/>
                </a:solidFill>
                <a:latin typeface="Century Gothic"/>
                <a:ea typeface="Century Gothic"/>
                <a:cs typeface="Century Gothic"/>
                <a:sym typeface="Century Gothic"/>
              </a:rPr>
              <a:t>imperativos de seg. nacional e relevante interesse coletivo 🡺 função social da empresa</a:t>
            </a:r>
            <a:endParaRPr b="1" sz="2400">
              <a:solidFill>
                <a:srgbClr val="FFFF00"/>
              </a:solidFill>
              <a:latin typeface="Century Gothic"/>
              <a:ea typeface="Century Gothic"/>
              <a:cs typeface="Century Gothic"/>
              <a:sym typeface="Century Gothic"/>
            </a:endParaRPr>
          </a:p>
        </p:txBody>
      </p:sp>
      <p:sp>
        <p:nvSpPr>
          <p:cNvPr id="780" name="Google Shape;780;p94"/>
          <p:cNvSpPr txBox="1"/>
          <p:nvPr/>
        </p:nvSpPr>
        <p:spPr>
          <a:xfrm>
            <a:off x="313430" y="3748875"/>
            <a:ext cx="10571998" cy="46166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L13303/16: Estatuto das Estatais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95"/>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86" name="Google Shape;786;p95"/>
          <p:cNvSpPr txBox="1"/>
          <p:nvPr/>
        </p:nvSpPr>
        <p:spPr>
          <a:xfrm>
            <a:off x="270236" y="2441146"/>
            <a:ext cx="11783504"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L13303, Art. 3o  Empresa pública é a entidade dotada de personalidade jurídica de direito privado, com criação autorizada por lei e com patrimônio próprio, cujo capital social é integralmente detido pela União, pelos Estados, pelo Distrito Federal ou pelos Municípios. </a:t>
            </a:r>
            <a:endParaRPr/>
          </a:p>
          <a:p>
            <a:pPr indent="-228600" lvl="0" marL="342900" marR="0" rtl="0" algn="just">
              <a:spcBef>
                <a:spcPts val="0"/>
              </a:spcBef>
              <a:spcAft>
                <a:spcPts val="0"/>
              </a:spcAft>
              <a:buClr>
                <a:schemeClr val="lt1"/>
              </a:buClr>
              <a:buSzPts val="1800"/>
              <a:buFont typeface="Arial"/>
              <a:buNone/>
            </a:pPr>
            <a:r>
              <a:t/>
            </a:r>
            <a:endParaRPr b="1"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Parágrafo único.  Desde que a maioria do capital votante permaneça em propriedade da União, do Estado, do Distrito Federal ou do Município, será admitida, no capital da empresa pública, a participação de outras pessoas jurídicas de direito público interno, bem como de entidades da administração indireta da União, dos Estados, do Distrito Federal e dos Municípios. </a:t>
            </a:r>
            <a:endParaRPr b="1" i="1" sz="1800">
              <a:solidFill>
                <a:schemeClr val="lt1"/>
              </a:solidFill>
              <a:latin typeface="Century Gothic"/>
              <a:ea typeface="Century Gothic"/>
              <a:cs typeface="Century Gothic"/>
              <a:sym typeface="Century Gothic"/>
            </a:endParaRPr>
          </a:p>
        </p:txBody>
      </p:sp>
      <p:sp>
        <p:nvSpPr>
          <p:cNvPr id="787" name="Google Shape;787;p95"/>
          <p:cNvSpPr txBox="1"/>
          <p:nvPr/>
        </p:nvSpPr>
        <p:spPr>
          <a:xfrm>
            <a:off x="270236" y="5097361"/>
            <a:ext cx="11783504"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L13303, Art. 4o Sociedade de economia mista é a entidade dotada de personalidade jurídica de direito privado, com criação autorizada por lei, sob a forma de </a:t>
            </a:r>
            <a:r>
              <a:rPr b="1" lang="pt-BR" sz="1800" u="sng">
                <a:solidFill>
                  <a:schemeClr val="lt1"/>
                </a:solidFill>
                <a:latin typeface="Century Gothic"/>
                <a:ea typeface="Century Gothic"/>
                <a:cs typeface="Century Gothic"/>
                <a:sym typeface="Century Gothic"/>
              </a:rPr>
              <a:t>sociedade anônima</a:t>
            </a:r>
            <a:r>
              <a:rPr b="1" lang="pt-BR" sz="1800">
                <a:solidFill>
                  <a:schemeClr val="lt1"/>
                </a:solidFill>
                <a:latin typeface="Century Gothic"/>
                <a:ea typeface="Century Gothic"/>
                <a:cs typeface="Century Gothic"/>
                <a:sym typeface="Century Gothic"/>
              </a:rPr>
              <a:t>, cujas </a:t>
            </a:r>
            <a:r>
              <a:rPr b="1" lang="pt-BR" sz="1800" u="sng">
                <a:solidFill>
                  <a:schemeClr val="lt1"/>
                </a:solidFill>
                <a:latin typeface="Century Gothic"/>
                <a:ea typeface="Century Gothic"/>
                <a:cs typeface="Century Gothic"/>
                <a:sym typeface="Century Gothic"/>
              </a:rPr>
              <a:t>ações com direito a voto pertençam em sua maioria à União</a:t>
            </a:r>
            <a:r>
              <a:rPr b="1" lang="pt-BR" sz="1800">
                <a:solidFill>
                  <a:schemeClr val="lt1"/>
                </a:solidFill>
                <a:latin typeface="Century Gothic"/>
                <a:ea typeface="Century Gothic"/>
                <a:cs typeface="Century Gothic"/>
                <a:sym typeface="Century Gothic"/>
              </a:rPr>
              <a:t>, aos Estados, ao Distrito Federal, aos Municípios ou a entidade da administração indireta. </a:t>
            </a:r>
            <a:endParaRPr b="1" i="1"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96"/>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793" name="Google Shape;793;p96"/>
          <p:cNvSpPr txBox="1"/>
          <p:nvPr/>
        </p:nvSpPr>
        <p:spPr>
          <a:xfrm>
            <a:off x="204248" y="2227658"/>
            <a:ext cx="1178350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800">
                <a:solidFill>
                  <a:schemeClr val="lt1"/>
                </a:solidFill>
                <a:latin typeface="Century Gothic"/>
                <a:ea typeface="Century Gothic"/>
                <a:cs typeface="Century Gothic"/>
                <a:sym typeface="Century Gothic"/>
              </a:rPr>
              <a:t>As estatais se submetem ao regime de precatórios?</a:t>
            </a:r>
            <a:endParaRPr b="1" i="1" sz="2800">
              <a:solidFill>
                <a:schemeClr val="lt1"/>
              </a:solidFill>
              <a:latin typeface="Century Gothic"/>
              <a:ea typeface="Century Gothic"/>
              <a:cs typeface="Century Gothic"/>
              <a:sym typeface="Century Gothic"/>
            </a:endParaRPr>
          </a:p>
        </p:txBody>
      </p:sp>
      <p:sp>
        <p:nvSpPr>
          <p:cNvPr id="794" name="Google Shape;794;p96"/>
          <p:cNvSpPr txBox="1"/>
          <p:nvPr/>
        </p:nvSpPr>
        <p:spPr>
          <a:xfrm>
            <a:off x="485481" y="2947350"/>
            <a:ext cx="11353014"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Como regra, NÃO.</a:t>
            </a:r>
            <a:endParaRPr/>
          </a:p>
          <a:p>
            <a:pPr indent="0" lvl="0" marL="0" marR="0" rtl="0" algn="just">
              <a:spcBef>
                <a:spcPts val="0"/>
              </a:spcBef>
              <a:spcAft>
                <a:spcPts val="0"/>
              </a:spcAft>
              <a:buNone/>
            </a:pPr>
            <a:r>
              <a:rPr b="1" lang="pt-BR" sz="2000">
                <a:solidFill>
                  <a:srgbClr val="FFFF00"/>
                </a:solidFill>
                <a:latin typeface="Century Gothic"/>
                <a:ea typeface="Century Gothic"/>
                <a:cs typeface="Century Gothic"/>
                <a:sym typeface="Century Gothic"/>
              </a:rPr>
              <a:t>Exceção (STF): sociedades de economia mista que prestam serviços públicos de </a:t>
            </a:r>
            <a:r>
              <a:rPr b="1" lang="pt-BR" sz="2000" u="sng">
                <a:solidFill>
                  <a:srgbClr val="FFFF00"/>
                </a:solidFill>
                <a:latin typeface="Century Gothic"/>
                <a:ea typeface="Century Gothic"/>
                <a:cs typeface="Century Gothic"/>
                <a:sym typeface="Century Gothic"/>
              </a:rPr>
              <a:t>atuação própria do Estado</a:t>
            </a:r>
            <a:r>
              <a:rPr b="1" lang="pt-BR" sz="2000">
                <a:solidFill>
                  <a:srgbClr val="FFFF00"/>
                </a:solidFill>
                <a:latin typeface="Century Gothic"/>
                <a:ea typeface="Century Gothic"/>
                <a:cs typeface="Century Gothic"/>
                <a:sym typeface="Century Gothic"/>
              </a:rPr>
              <a:t> e de </a:t>
            </a:r>
            <a:r>
              <a:rPr b="1" lang="pt-BR" sz="2000" u="sng">
                <a:solidFill>
                  <a:srgbClr val="FFFF00"/>
                </a:solidFill>
                <a:latin typeface="Century Gothic"/>
                <a:ea typeface="Century Gothic"/>
                <a:cs typeface="Century Gothic"/>
                <a:sym typeface="Century Gothic"/>
              </a:rPr>
              <a:t>natureza NÃO concorrencial</a:t>
            </a:r>
            <a:r>
              <a:rPr b="1" lang="pt-BR" sz="2000">
                <a:solidFill>
                  <a:srgbClr val="FFFF00"/>
                </a:solidFill>
                <a:latin typeface="Century Gothic"/>
                <a:ea typeface="Century Gothic"/>
                <a:cs typeface="Century Gothic"/>
                <a:sym typeface="Century Gothic"/>
              </a:rPr>
              <a:t> submetem-se ao regime de precatórios (Ex: CASAL -&gt; água e saneamento) </a:t>
            </a:r>
            <a:endParaRPr/>
          </a:p>
        </p:txBody>
      </p:sp>
      <p:sp>
        <p:nvSpPr>
          <p:cNvPr id="795" name="Google Shape;795;p96"/>
          <p:cNvSpPr txBox="1"/>
          <p:nvPr/>
        </p:nvSpPr>
        <p:spPr>
          <a:xfrm>
            <a:off x="810001" y="4595431"/>
            <a:ext cx="10571998"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a:t>
            </a:r>
            <a:r>
              <a:rPr b="1" i="1" lang="pt-BR" sz="1800" u="sng">
                <a:solidFill>
                  <a:srgbClr val="FFFF00"/>
                </a:solidFill>
                <a:latin typeface="Century Gothic"/>
                <a:ea typeface="Century Gothic"/>
                <a:cs typeface="Century Gothic"/>
                <a:sym typeface="Century Gothic"/>
              </a:rPr>
              <a:t>A jurisprudência da Suprema Corte é no sentido da aplicabilidade do regime de precatório às sociedades de economia mista prestadoras de serviço público próprio do Estado e de natureza não concorrencial</a:t>
            </a:r>
            <a:r>
              <a:rPr b="1" i="1" lang="pt-BR" sz="1800">
                <a:solidFill>
                  <a:srgbClr val="FFFF00"/>
                </a:solidFill>
                <a:latin typeface="Century Gothic"/>
                <a:ea typeface="Century Gothic"/>
                <a:cs typeface="Century Gothic"/>
                <a:sym typeface="Century Gothic"/>
              </a:rPr>
              <a:t>. 2. A CASAL, sociedade de economia mista prestadora de serviços de abastecimento de água e saneamento no Estado do Alagoas, presta serviço público primário e em regime de exclusividade, o qual corresponde à própria atuação do estado, haja vista não visar à obtenção de lucro e deter capital social majoritariamente estatal. Precedentes. 3. Agravo regimental não provido</a:t>
            </a:r>
            <a:r>
              <a:rPr b="1" lang="pt-BR" sz="1800">
                <a:solidFill>
                  <a:srgbClr val="FFFF00"/>
                </a:solidFill>
                <a:latin typeface="Century Gothic"/>
                <a:ea typeface="Century Gothic"/>
                <a:cs typeface="Century Gothic"/>
                <a:sym typeface="Century Gothic"/>
              </a:rPr>
              <a:t>” (STF. Ag.Reg. no RE n. 852.302)</a:t>
            </a:r>
            <a:endParaRPr b="1" sz="1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7"/>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801" name="Google Shape;801;p97"/>
          <p:cNvSpPr txBox="1"/>
          <p:nvPr/>
        </p:nvSpPr>
        <p:spPr>
          <a:xfrm>
            <a:off x="419493" y="2210574"/>
            <a:ext cx="11353014" cy="46474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2000">
                <a:solidFill>
                  <a:schemeClr val="lt1"/>
                </a:solidFill>
                <a:latin typeface="Century Gothic"/>
                <a:ea typeface="Century Gothic"/>
                <a:cs typeface="Century Gothic"/>
                <a:sym typeface="Century Gothic"/>
              </a:rPr>
              <a:t>STF, ADI 7331 “1. São </a:t>
            </a:r>
            <a:r>
              <a:rPr b="1" lang="pt-BR" sz="2000" u="sng">
                <a:solidFill>
                  <a:schemeClr val="lt1"/>
                </a:solidFill>
                <a:latin typeface="Century Gothic"/>
                <a:ea typeface="Century Gothic"/>
                <a:cs typeface="Century Gothic"/>
                <a:sym typeface="Century Gothic"/>
              </a:rPr>
              <a:t>constitucionais</a:t>
            </a:r>
            <a:r>
              <a:rPr b="1" lang="pt-BR" sz="2000">
                <a:solidFill>
                  <a:schemeClr val="lt1"/>
                </a:solidFill>
                <a:latin typeface="Century Gothic"/>
                <a:ea typeface="Century Gothic"/>
                <a:cs typeface="Century Gothic"/>
                <a:sym typeface="Century Gothic"/>
              </a:rPr>
              <a:t> as normas dos incisos I e II do § 2° do art. 17 da Lei 13.303/2016, que impõem vedações à indicação de membros para o Conselho de Administração e para a diretoria das empresas estatais previstas (art. 173, § 1º, da CF/88)</a:t>
            </a:r>
            <a:endParaRPr/>
          </a:p>
          <a:p>
            <a:pPr indent="0" lvl="0" marL="0" marR="0" rtl="0" algn="just">
              <a:spcBef>
                <a:spcPts val="0"/>
              </a:spcBef>
              <a:spcAft>
                <a:spcPts val="0"/>
              </a:spcAft>
              <a:buNone/>
            </a:pPr>
            <a:r>
              <a:t/>
            </a:r>
            <a:endParaRPr b="1" sz="20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L13303, § 2º É vedada a indicação, para o Conselho de Administração e para a diretoria:</a:t>
            </a:r>
            <a:endParaRPr/>
          </a:p>
          <a:p>
            <a:pPr indent="0" lvl="0" marL="0" marR="0" rtl="0" algn="just">
              <a:spcBef>
                <a:spcPts val="0"/>
              </a:spcBef>
              <a:spcAft>
                <a:spcPts val="0"/>
              </a:spcAft>
              <a:buNone/>
            </a:pPr>
            <a:r>
              <a:t/>
            </a:r>
            <a:endParaRPr b="1" sz="1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I - de representante do órgão regulador ao qual a empresa pública ou a sociedade de economia mista está sujeita, de Ministro de Estado, de Secretário de Estado, de Secretário Municipal, de titular de cargo, sem vínculo permanente com o serviço público, de natureza especial ou de direção e assessoramento superior na administração pública, de dirigente estatutário de partido político e de titular de mandato no Poder Legislativo de qualquer ente da federação, ainda que licenciados do cargo;   (Vide ADI 7331)</a:t>
            </a:r>
            <a:endParaRPr/>
          </a:p>
          <a:p>
            <a:pPr indent="0" lvl="0" marL="0" marR="0" rtl="0" algn="just">
              <a:spcBef>
                <a:spcPts val="0"/>
              </a:spcBef>
              <a:spcAft>
                <a:spcPts val="0"/>
              </a:spcAft>
              <a:buNone/>
            </a:pPr>
            <a:r>
              <a:t/>
            </a:r>
            <a:endParaRPr b="1" sz="1800">
              <a:solidFill>
                <a:srgbClr val="FFFF00"/>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rgbClr val="FFFF00"/>
                </a:solidFill>
                <a:latin typeface="Century Gothic"/>
                <a:ea typeface="Century Gothic"/>
                <a:cs typeface="Century Gothic"/>
                <a:sym typeface="Century Gothic"/>
              </a:rPr>
              <a:t>II - de pessoa que atuou, nos últimos 36 (trinta e seis) meses, como participante de estrutura decisória de partido político ou em trabalho vinculado a organização, estruturação e realização de campanha eleitoral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98"/>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Empresas Estatais</a:t>
            </a:r>
            <a:endParaRPr/>
          </a:p>
        </p:txBody>
      </p:sp>
      <p:sp>
        <p:nvSpPr>
          <p:cNvPr id="807" name="Google Shape;807;p98"/>
          <p:cNvSpPr txBox="1"/>
          <p:nvPr/>
        </p:nvSpPr>
        <p:spPr>
          <a:xfrm>
            <a:off x="419493" y="2056686"/>
            <a:ext cx="11353014" cy="48013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FUNDAMENTOS: “1. A Constituição exige que as empresas estatais atuem de forma eficiente e impessoal, sem favorecer ou prejudicar interesses de determinados grupos (art. 37). Por esse motivo, a lei pode estabelecer algumas restrições de acesso a cargos de direção nessas empresas, com o objetivo de prevenir conflitos de interesse. </a:t>
            </a:r>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2. A Constituição assegura às pessoas a possibilidade de exercer cargos públicos (art. 37, I). Mas esse não é um direito absoluto, admitindo restrições. No caso, as restrições impostas pela lei não são desproporcionais nem ilegítimas. Isso porque: (i) não impedem o exercício de direitos políticos (por exemplo, o direito de se candidatarem em uma eleição); (ii) não restringem a liberdade de expressão; e (iii) buscam garantir maior autonomia para os ocupantes de cargos de direção em estatais, o que é um fundamento legítimo. </a:t>
            </a:r>
            <a:endParaRPr/>
          </a:p>
          <a:p>
            <a:pPr indent="0" lvl="0" marL="0" marR="0" rtl="0" algn="just">
              <a:spcBef>
                <a:spcPts val="0"/>
              </a:spcBef>
              <a:spcAft>
                <a:spcPts val="0"/>
              </a:spcAft>
              <a:buNone/>
            </a:pPr>
            <a:r>
              <a:t/>
            </a:r>
            <a:endParaRPr b="1" sz="1800">
              <a:solidFill>
                <a:schemeClr val="lt1"/>
              </a:solidFill>
              <a:latin typeface="Century Gothic"/>
              <a:ea typeface="Century Gothic"/>
              <a:cs typeface="Century Gothic"/>
              <a:sym typeface="Century Gothic"/>
            </a:endParaRPr>
          </a:p>
          <a:p>
            <a:pPr indent="0" lvl="0" marL="0" marR="0" rtl="0" algn="just">
              <a:spcBef>
                <a:spcPts val="0"/>
              </a:spcBef>
              <a:spcAft>
                <a:spcPts val="0"/>
              </a:spcAft>
              <a:buNone/>
            </a:pPr>
            <a:r>
              <a:rPr b="1" lang="pt-BR" sz="1800">
                <a:solidFill>
                  <a:schemeClr val="lt1"/>
                </a:solidFill>
                <a:latin typeface="Century Gothic"/>
                <a:ea typeface="Century Gothic"/>
                <a:cs typeface="Century Gothic"/>
                <a:sym typeface="Century Gothic"/>
              </a:rPr>
              <a:t>3. Ocorre que algumas pessoas que não cumpriam os critérios da lei foram nomeadas para cargos em estatais, confiando na decisão individual do relator. Essas nomeações devem ser mantidas, de modo a preservar a boa-fé dos envolvidos e evitar a substituição da alta direção de estatais importantes, o que poderia causar prejuízos. A partir de agora, porém, todas as nomeações devem respeitar os requisitos da lei.”</a:t>
            </a:r>
            <a:endParaRPr b="1" sz="1800">
              <a:solidFill>
                <a:srgbClr val="FFFF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9"/>
          <p:cNvSpPr txBox="1"/>
          <p:nvPr>
            <p:ph type="title"/>
          </p:nvPr>
        </p:nvSpPr>
        <p:spPr>
          <a:xfrm>
            <a:off x="631596" y="65457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pt-BR"/>
              <a:t>Fundações Públicas</a:t>
            </a:r>
            <a:endParaRPr/>
          </a:p>
        </p:txBody>
      </p:sp>
      <p:sp>
        <p:nvSpPr>
          <p:cNvPr id="813" name="Google Shape;813;p99"/>
          <p:cNvSpPr txBox="1"/>
          <p:nvPr/>
        </p:nvSpPr>
        <p:spPr>
          <a:xfrm>
            <a:off x="631596" y="3980095"/>
            <a:ext cx="11783504" cy="1077218"/>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Fundações PÚBLICAS:</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 Direito PÚBLICO (fundações autárquicas)</a:t>
            </a:r>
            <a:endParaRPr/>
          </a:p>
          <a:p>
            <a:pPr indent="0" lvl="1" marL="457200" marR="0" rtl="0" algn="just">
              <a:spcBef>
                <a:spcPts val="0"/>
              </a:spcBef>
              <a:spcAft>
                <a:spcPts val="0"/>
              </a:spcAft>
              <a:buNone/>
            </a:pPr>
            <a:r>
              <a:rPr b="1" i="0" lang="pt-BR" sz="2000" u="none" cap="none" strike="noStrike">
                <a:solidFill>
                  <a:schemeClr val="lt1"/>
                </a:solidFill>
                <a:latin typeface="Century Gothic"/>
                <a:ea typeface="Century Gothic"/>
                <a:cs typeface="Century Gothic"/>
                <a:sym typeface="Century Gothic"/>
              </a:rPr>
              <a:t>- Direito PRIVADO</a:t>
            </a:r>
            <a:endParaRPr/>
          </a:p>
        </p:txBody>
      </p:sp>
      <p:sp>
        <p:nvSpPr>
          <p:cNvPr id="814" name="Google Shape;814;p99"/>
          <p:cNvSpPr txBox="1"/>
          <p:nvPr/>
        </p:nvSpPr>
        <p:spPr>
          <a:xfrm>
            <a:off x="631596" y="2213706"/>
            <a:ext cx="10571998" cy="138499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a:solidFill>
                  <a:schemeClr val="lt1"/>
                </a:solidFill>
                <a:latin typeface="Century Gothic"/>
                <a:ea typeface="Century Gothic"/>
                <a:cs typeface="Century Gothic"/>
                <a:sym typeface="Century Gothic"/>
              </a:rPr>
              <a:t>Fundação = “</a:t>
            </a:r>
            <a:r>
              <a:rPr b="1" i="1" lang="pt-BR" sz="2400">
                <a:solidFill>
                  <a:schemeClr val="lt1"/>
                </a:solidFill>
                <a:latin typeface="Century Gothic"/>
                <a:ea typeface="Century Gothic"/>
                <a:cs typeface="Century Gothic"/>
                <a:sym typeface="Century Gothic"/>
              </a:rPr>
              <a:t>patrimônio preordenado a certo fim social”. </a:t>
            </a:r>
            <a:r>
              <a:rPr b="1" lang="pt-BR" sz="2400">
                <a:solidFill>
                  <a:schemeClr val="lt1"/>
                </a:solidFill>
                <a:latin typeface="Century Gothic"/>
                <a:ea typeface="Century Gothic"/>
                <a:cs typeface="Century Gothic"/>
                <a:sym typeface="Century Gothic"/>
              </a:rPr>
              <a:t>(JSCF)</a:t>
            </a:r>
            <a:endParaRPr/>
          </a:p>
          <a:p>
            <a:pPr indent="-342900" lvl="1" marL="800100" marR="0" rtl="0" algn="just">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Instituidor</a:t>
            </a:r>
            <a:endParaRPr/>
          </a:p>
          <a:p>
            <a:pPr indent="-342900" lvl="1" marL="800100" marR="0" rtl="0" algn="just">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Fim social</a:t>
            </a:r>
            <a:endParaRPr/>
          </a:p>
          <a:p>
            <a:pPr indent="-342900" lvl="1" marL="800100" marR="0" rtl="0" algn="just">
              <a:spcBef>
                <a:spcPts val="0"/>
              </a:spcBef>
              <a:spcAft>
                <a:spcPts val="0"/>
              </a:spcAft>
              <a:buClr>
                <a:schemeClr val="lt1"/>
              </a:buClr>
              <a:buSzPts val="2000"/>
              <a:buFont typeface="Century Gothic"/>
              <a:buChar char="-"/>
            </a:pPr>
            <a:r>
              <a:rPr b="1" i="0" lang="pt-BR" sz="2000" u="none" cap="none" strike="noStrike">
                <a:solidFill>
                  <a:schemeClr val="lt1"/>
                </a:solidFill>
                <a:latin typeface="Century Gothic"/>
                <a:ea typeface="Century Gothic"/>
                <a:cs typeface="Century Gothic"/>
                <a:sym typeface="Century Gothic"/>
              </a:rPr>
              <a:t>Sem finalidade lucrativa</a:t>
            </a:r>
            <a:endParaRPr/>
          </a:p>
        </p:txBody>
      </p:sp>
      <p:sp>
        <p:nvSpPr>
          <p:cNvPr id="815" name="Google Shape;815;p99"/>
          <p:cNvSpPr txBox="1"/>
          <p:nvPr/>
        </p:nvSpPr>
        <p:spPr>
          <a:xfrm>
            <a:off x="631596" y="5438708"/>
            <a:ext cx="10571998" cy="113877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lt1"/>
              </a:buClr>
              <a:buSzPts val="2400"/>
              <a:buFont typeface="Arial"/>
              <a:buChar char="•"/>
            </a:pPr>
            <a:r>
              <a:rPr b="1" lang="pt-BR" sz="2400" u="sng">
                <a:solidFill>
                  <a:schemeClr val="lt1"/>
                </a:solidFill>
                <a:latin typeface="Century Gothic"/>
                <a:ea typeface="Century Gothic"/>
                <a:cs typeface="Century Gothic"/>
                <a:sym typeface="Century Gothic"/>
              </a:rPr>
              <a:t>Objeto</a:t>
            </a:r>
            <a:r>
              <a:rPr b="1" lang="pt-BR" sz="2400">
                <a:solidFill>
                  <a:schemeClr val="lt1"/>
                </a:solidFill>
                <a:latin typeface="Century Gothic"/>
                <a:ea typeface="Century Gothic"/>
                <a:cs typeface="Century Gothic"/>
                <a:sym typeface="Century Gothic"/>
              </a:rPr>
              <a:t>: sempre de </a:t>
            </a:r>
            <a:r>
              <a:rPr b="1" lang="pt-BR" sz="2400" u="sng">
                <a:solidFill>
                  <a:schemeClr val="lt1"/>
                </a:solidFill>
                <a:latin typeface="Century Gothic"/>
                <a:ea typeface="Century Gothic"/>
                <a:cs typeface="Century Gothic"/>
                <a:sym typeface="Century Gothic"/>
              </a:rPr>
              <a:t>caráter social </a:t>
            </a:r>
            <a:r>
              <a:rPr b="1" lang="pt-BR" sz="2400">
                <a:solidFill>
                  <a:schemeClr val="lt1"/>
                </a:solidFill>
                <a:latin typeface="Century Gothic"/>
                <a:ea typeface="Century Gothic"/>
                <a:cs typeface="Century Gothic"/>
                <a:sym typeface="Century Gothic"/>
              </a:rPr>
              <a:t>e suas atividades se caracterizam como serviços de utilidade pública 🡺 </a:t>
            </a:r>
            <a:r>
              <a:rPr b="1" lang="pt-BR" sz="2000">
                <a:solidFill>
                  <a:srgbClr val="F8B7BC"/>
                </a:solidFill>
                <a:latin typeface="Century Gothic"/>
                <a:ea typeface="Century Gothic"/>
                <a:cs typeface="Century Gothic"/>
                <a:sym typeface="Century Gothic"/>
              </a:rPr>
              <a:t>jamais poderá o Estado instituir fundações públicas quando pretender intervir no domínio econômico   </a:t>
            </a:r>
            <a:endParaRPr b="1" sz="2400">
              <a:solidFill>
                <a:srgbClr val="F8B7BC"/>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itável">
  <a:themeElements>
    <a:clrScheme name="Citável">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2018-06-25T11:18:18Z</dcterms:created>
  <dc:creator>Bruno</dc:creator>
</cp:coreProperties>
</file>